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56" r:id="rId2"/>
    <p:sldId id="299" r:id="rId3"/>
    <p:sldId id="302" r:id="rId4"/>
    <p:sldId id="305" r:id="rId5"/>
    <p:sldId id="258" r:id="rId6"/>
    <p:sldId id="260" r:id="rId7"/>
    <p:sldId id="282" r:id="rId8"/>
    <p:sldId id="261" r:id="rId9"/>
    <p:sldId id="287" r:id="rId10"/>
    <p:sldId id="304" r:id="rId11"/>
    <p:sldId id="281" r:id="rId12"/>
    <p:sldId id="306" r:id="rId13"/>
    <p:sldId id="307" r:id="rId14"/>
    <p:sldId id="308" r:id="rId15"/>
    <p:sldId id="309" r:id="rId16"/>
    <p:sldId id="310" r:id="rId17"/>
    <p:sldId id="311" r:id="rId18"/>
    <p:sldId id="312" r:id="rId19"/>
  </p:sldIdLst>
  <p:sldSz cx="9144000" cy="6858000" type="screen4x3"/>
  <p:notesSz cx="6973888"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8AB0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9" autoAdjust="0"/>
    <p:restoredTop sz="99818" autoAdjust="0"/>
  </p:normalViewPr>
  <p:slideViewPr>
    <p:cSldViewPr snapToGrid="0" snapToObjects="1">
      <p:cViewPr>
        <p:scale>
          <a:sx n="103" d="100"/>
          <a:sy n="103" d="100"/>
        </p:scale>
        <p:origin x="-198" y="-2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018" cy="461804"/>
          </a:xfrm>
          <a:prstGeom prst="rect">
            <a:avLst/>
          </a:prstGeom>
        </p:spPr>
        <p:txBody>
          <a:bodyPr vert="horz" lIns="92620" tIns="46310" rIns="92620" bIns="46310" rtlCol="0"/>
          <a:lstStyle>
            <a:lvl1pPr algn="l">
              <a:defRPr sz="1200"/>
            </a:lvl1pPr>
          </a:lstStyle>
          <a:p>
            <a:endParaRPr lang="en-US"/>
          </a:p>
        </p:txBody>
      </p:sp>
      <p:sp>
        <p:nvSpPr>
          <p:cNvPr id="3" name="Date Placeholder 2"/>
          <p:cNvSpPr>
            <a:spLocks noGrp="1"/>
          </p:cNvSpPr>
          <p:nvPr>
            <p:ph type="dt" sz="quarter" idx="1"/>
          </p:nvPr>
        </p:nvSpPr>
        <p:spPr>
          <a:xfrm>
            <a:off x="3950256" y="0"/>
            <a:ext cx="3022018" cy="461804"/>
          </a:xfrm>
          <a:prstGeom prst="rect">
            <a:avLst/>
          </a:prstGeom>
        </p:spPr>
        <p:txBody>
          <a:bodyPr vert="horz" lIns="92620" tIns="46310" rIns="92620" bIns="46310" rtlCol="0"/>
          <a:lstStyle>
            <a:lvl1pPr algn="r">
              <a:defRPr sz="1200"/>
            </a:lvl1pPr>
          </a:lstStyle>
          <a:p>
            <a:fld id="{DC4A791D-4DEA-0440-8E2F-5A853A31084F}" type="datetimeFigureOut">
              <a:rPr lang="en-US" smtClean="0"/>
              <a:t>4/14/2014</a:t>
            </a:fld>
            <a:endParaRPr lang="en-US"/>
          </a:p>
        </p:txBody>
      </p:sp>
      <p:sp>
        <p:nvSpPr>
          <p:cNvPr id="4" name="Footer Placeholder 3"/>
          <p:cNvSpPr>
            <a:spLocks noGrp="1"/>
          </p:cNvSpPr>
          <p:nvPr>
            <p:ph type="ftr" sz="quarter" idx="2"/>
          </p:nvPr>
        </p:nvSpPr>
        <p:spPr>
          <a:xfrm>
            <a:off x="0" y="8772668"/>
            <a:ext cx="3022018" cy="461804"/>
          </a:xfrm>
          <a:prstGeom prst="rect">
            <a:avLst/>
          </a:prstGeom>
        </p:spPr>
        <p:txBody>
          <a:bodyPr vert="horz" lIns="92620" tIns="46310" rIns="92620" bIns="46310" rtlCol="0" anchor="b"/>
          <a:lstStyle>
            <a:lvl1pPr algn="l">
              <a:defRPr sz="1200"/>
            </a:lvl1pPr>
          </a:lstStyle>
          <a:p>
            <a:endParaRPr lang="en-US"/>
          </a:p>
        </p:txBody>
      </p:sp>
      <p:sp>
        <p:nvSpPr>
          <p:cNvPr id="5" name="Slide Number Placeholder 4"/>
          <p:cNvSpPr>
            <a:spLocks noGrp="1"/>
          </p:cNvSpPr>
          <p:nvPr>
            <p:ph type="sldNum" sz="quarter" idx="3"/>
          </p:nvPr>
        </p:nvSpPr>
        <p:spPr>
          <a:xfrm>
            <a:off x="3950256" y="8772668"/>
            <a:ext cx="3022018" cy="461804"/>
          </a:xfrm>
          <a:prstGeom prst="rect">
            <a:avLst/>
          </a:prstGeom>
        </p:spPr>
        <p:txBody>
          <a:bodyPr vert="horz" lIns="92620" tIns="46310" rIns="92620" bIns="46310" rtlCol="0" anchor="b"/>
          <a:lstStyle>
            <a:lvl1pPr algn="r">
              <a:defRPr sz="1200"/>
            </a:lvl1pPr>
          </a:lstStyle>
          <a:p>
            <a:fld id="{6CBBDCB5-273C-9E4B-992B-2B6645826ADE}" type="slidenum">
              <a:rPr lang="en-US" smtClean="0"/>
              <a:t>‹#›</a:t>
            </a:fld>
            <a:endParaRPr lang="en-US"/>
          </a:p>
        </p:txBody>
      </p:sp>
    </p:spTree>
    <p:extLst>
      <p:ext uri="{BB962C8B-B14F-4D97-AF65-F5344CB8AC3E}">
        <p14:creationId xmlns:p14="http://schemas.microsoft.com/office/powerpoint/2010/main" val="36615945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018" cy="461804"/>
          </a:xfrm>
          <a:prstGeom prst="rect">
            <a:avLst/>
          </a:prstGeom>
        </p:spPr>
        <p:txBody>
          <a:bodyPr vert="horz" lIns="92620" tIns="46310" rIns="92620" bIns="46310" rtlCol="0"/>
          <a:lstStyle>
            <a:lvl1pPr algn="l">
              <a:defRPr sz="1200"/>
            </a:lvl1pPr>
          </a:lstStyle>
          <a:p>
            <a:endParaRPr lang="en-US"/>
          </a:p>
        </p:txBody>
      </p:sp>
      <p:sp>
        <p:nvSpPr>
          <p:cNvPr id="3" name="Date Placeholder 2"/>
          <p:cNvSpPr>
            <a:spLocks noGrp="1"/>
          </p:cNvSpPr>
          <p:nvPr>
            <p:ph type="dt" idx="1"/>
          </p:nvPr>
        </p:nvSpPr>
        <p:spPr>
          <a:xfrm>
            <a:off x="3950256" y="0"/>
            <a:ext cx="3022018" cy="461804"/>
          </a:xfrm>
          <a:prstGeom prst="rect">
            <a:avLst/>
          </a:prstGeom>
        </p:spPr>
        <p:txBody>
          <a:bodyPr vert="horz" lIns="92620" tIns="46310" rIns="92620" bIns="46310" rtlCol="0"/>
          <a:lstStyle>
            <a:lvl1pPr algn="r">
              <a:defRPr sz="1200"/>
            </a:lvl1pPr>
          </a:lstStyle>
          <a:p>
            <a:fld id="{3E316E4F-9BDD-5B49-9B55-CE3AA66A61AE}" type="datetimeFigureOut">
              <a:rPr lang="en-US" smtClean="0"/>
              <a:t>4/14/2014</a:t>
            </a:fld>
            <a:endParaRPr lang="en-US"/>
          </a:p>
        </p:txBody>
      </p:sp>
      <p:sp>
        <p:nvSpPr>
          <p:cNvPr id="4" name="Slide Image Placeholder 3"/>
          <p:cNvSpPr>
            <a:spLocks noGrp="1" noRot="1" noChangeAspect="1"/>
          </p:cNvSpPr>
          <p:nvPr>
            <p:ph type="sldImg" idx="2"/>
          </p:nvPr>
        </p:nvSpPr>
        <p:spPr>
          <a:xfrm>
            <a:off x="1177925" y="692150"/>
            <a:ext cx="4618038" cy="3463925"/>
          </a:xfrm>
          <a:prstGeom prst="rect">
            <a:avLst/>
          </a:prstGeom>
          <a:noFill/>
          <a:ln w="12700">
            <a:solidFill>
              <a:prstClr val="black"/>
            </a:solidFill>
          </a:ln>
        </p:spPr>
        <p:txBody>
          <a:bodyPr vert="horz" lIns="92620" tIns="46310" rIns="92620" bIns="46310" rtlCol="0" anchor="ctr"/>
          <a:lstStyle/>
          <a:p>
            <a:endParaRPr lang="en-US"/>
          </a:p>
        </p:txBody>
      </p:sp>
      <p:sp>
        <p:nvSpPr>
          <p:cNvPr id="5" name="Notes Placeholder 4"/>
          <p:cNvSpPr>
            <a:spLocks noGrp="1"/>
          </p:cNvSpPr>
          <p:nvPr>
            <p:ph type="body" sz="quarter" idx="3"/>
          </p:nvPr>
        </p:nvSpPr>
        <p:spPr>
          <a:xfrm>
            <a:off x="697389" y="4387136"/>
            <a:ext cx="5579110" cy="4156234"/>
          </a:xfrm>
          <a:prstGeom prst="rect">
            <a:avLst/>
          </a:prstGeom>
        </p:spPr>
        <p:txBody>
          <a:bodyPr vert="horz" lIns="92620" tIns="46310" rIns="92620" bIns="4631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22018" cy="461804"/>
          </a:xfrm>
          <a:prstGeom prst="rect">
            <a:avLst/>
          </a:prstGeom>
        </p:spPr>
        <p:txBody>
          <a:bodyPr vert="horz" lIns="92620" tIns="46310" rIns="92620" bIns="46310" rtlCol="0" anchor="b"/>
          <a:lstStyle>
            <a:lvl1pPr algn="l">
              <a:defRPr sz="1200"/>
            </a:lvl1pPr>
          </a:lstStyle>
          <a:p>
            <a:endParaRPr lang="en-US"/>
          </a:p>
        </p:txBody>
      </p:sp>
      <p:sp>
        <p:nvSpPr>
          <p:cNvPr id="7" name="Slide Number Placeholder 6"/>
          <p:cNvSpPr>
            <a:spLocks noGrp="1"/>
          </p:cNvSpPr>
          <p:nvPr>
            <p:ph type="sldNum" sz="quarter" idx="5"/>
          </p:nvPr>
        </p:nvSpPr>
        <p:spPr>
          <a:xfrm>
            <a:off x="3950256" y="8772668"/>
            <a:ext cx="3022018" cy="461804"/>
          </a:xfrm>
          <a:prstGeom prst="rect">
            <a:avLst/>
          </a:prstGeom>
        </p:spPr>
        <p:txBody>
          <a:bodyPr vert="horz" lIns="92620" tIns="46310" rIns="92620" bIns="46310" rtlCol="0" anchor="b"/>
          <a:lstStyle>
            <a:lvl1pPr algn="r">
              <a:defRPr sz="1200"/>
            </a:lvl1pPr>
          </a:lstStyle>
          <a:p>
            <a:fld id="{9A291362-C6F9-9F46-A73F-A7F514D9E741}" type="slidenum">
              <a:rPr lang="en-US" smtClean="0"/>
              <a:t>‹#›</a:t>
            </a:fld>
            <a:endParaRPr lang="en-US"/>
          </a:p>
        </p:txBody>
      </p:sp>
    </p:spTree>
    <p:extLst>
      <p:ext uri="{BB962C8B-B14F-4D97-AF65-F5344CB8AC3E}">
        <p14:creationId xmlns:p14="http://schemas.microsoft.com/office/powerpoint/2010/main" val="166289394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6C358C-4DDB-4E66-91D6-D96F9976B674}" type="datetime1">
              <a:rPr lang="en-US" smtClean="0"/>
              <a:t>4/14/2014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2DA5F-2C57-3E42-AAAB-07E950CF22A4}" type="slidenum">
              <a:rPr lang="en-US" smtClean="0"/>
              <a:t>‹#›</a:t>
            </a:fld>
            <a:endParaRPr lang="en-US"/>
          </a:p>
        </p:txBody>
      </p:sp>
    </p:spTree>
    <p:extLst>
      <p:ext uri="{BB962C8B-B14F-4D97-AF65-F5344CB8AC3E}">
        <p14:creationId xmlns:p14="http://schemas.microsoft.com/office/powerpoint/2010/main" val="3972373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BA3CE7-9068-4860-8D2B-8274F565294E}" type="datetime1">
              <a:rPr lang="en-US" smtClean="0"/>
              <a:t>4/14/2014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2DA5F-2C57-3E42-AAAB-07E950CF22A4}" type="slidenum">
              <a:rPr lang="en-US" smtClean="0"/>
              <a:t>‹#›</a:t>
            </a:fld>
            <a:endParaRPr lang="en-US"/>
          </a:p>
        </p:txBody>
      </p:sp>
    </p:spTree>
    <p:extLst>
      <p:ext uri="{BB962C8B-B14F-4D97-AF65-F5344CB8AC3E}">
        <p14:creationId xmlns:p14="http://schemas.microsoft.com/office/powerpoint/2010/main" val="386688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4948A9-98E5-4236-BDF6-777B65C04C2E}" type="datetime1">
              <a:rPr lang="en-US" smtClean="0"/>
              <a:t>4/14/2014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2DA5F-2C57-3E42-AAAB-07E950CF22A4}" type="slidenum">
              <a:rPr lang="en-US" smtClean="0"/>
              <a:t>‹#›</a:t>
            </a:fld>
            <a:endParaRPr lang="en-US"/>
          </a:p>
        </p:txBody>
      </p:sp>
    </p:spTree>
    <p:extLst>
      <p:ext uri="{BB962C8B-B14F-4D97-AF65-F5344CB8AC3E}">
        <p14:creationId xmlns:p14="http://schemas.microsoft.com/office/powerpoint/2010/main" val="1955126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600A5D-892B-42CF-A7CA-85FA6D5E114E}" type="datetime1">
              <a:rPr lang="en-US" smtClean="0"/>
              <a:t>4/14/2014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2DA5F-2C57-3E42-AAAB-07E950CF22A4}" type="slidenum">
              <a:rPr lang="en-US" smtClean="0"/>
              <a:t>‹#›</a:t>
            </a:fld>
            <a:endParaRPr lang="en-US"/>
          </a:p>
        </p:txBody>
      </p:sp>
    </p:spTree>
    <p:extLst>
      <p:ext uri="{BB962C8B-B14F-4D97-AF65-F5344CB8AC3E}">
        <p14:creationId xmlns:p14="http://schemas.microsoft.com/office/powerpoint/2010/main" val="1816908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007D03-B585-43BA-96B5-01B42A56EF8E}" type="datetime1">
              <a:rPr lang="en-US" smtClean="0"/>
              <a:t>4/14/2014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2DA5F-2C57-3E42-AAAB-07E950CF22A4}" type="slidenum">
              <a:rPr lang="en-US" smtClean="0"/>
              <a:t>‹#›</a:t>
            </a:fld>
            <a:endParaRPr lang="en-US"/>
          </a:p>
        </p:txBody>
      </p:sp>
    </p:spTree>
    <p:extLst>
      <p:ext uri="{BB962C8B-B14F-4D97-AF65-F5344CB8AC3E}">
        <p14:creationId xmlns:p14="http://schemas.microsoft.com/office/powerpoint/2010/main" val="303973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2ACA6D-67BF-46D5-AA86-A3B56B329BFD}" type="datetime1">
              <a:rPr lang="en-US" smtClean="0"/>
              <a:t>4/14/2014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12DA5F-2C57-3E42-AAAB-07E950CF22A4}" type="slidenum">
              <a:rPr lang="en-US" smtClean="0"/>
              <a:t>‹#›</a:t>
            </a:fld>
            <a:endParaRPr lang="en-US"/>
          </a:p>
        </p:txBody>
      </p:sp>
    </p:spTree>
    <p:extLst>
      <p:ext uri="{BB962C8B-B14F-4D97-AF65-F5344CB8AC3E}">
        <p14:creationId xmlns:p14="http://schemas.microsoft.com/office/powerpoint/2010/main" val="3647693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D3D98E-55FE-4A5E-8163-C425DDA8BF3B}" type="datetime1">
              <a:rPr lang="en-US" smtClean="0"/>
              <a:t>4/14/2014</a:t>
            </a:fld>
            <a:endParaRPr lang="en-US"/>
          </a:p>
        </p:txBody>
      </p:sp>
      <p:sp>
        <p:nvSpPr>
          <p:cNvPr id="8" name="Footer Placeholder 7"/>
          <p:cNvSpPr>
            <a:spLocks noGrp="1"/>
          </p:cNvSpPr>
          <p:nvPr>
            <p:ph type="ftr" sz="quarter" idx="11"/>
          </p:nvPr>
        </p:nvSpPr>
        <p:spPr/>
        <p:txBody>
          <a:bodyPr/>
          <a:lstStyle/>
          <a:p>
            <a:r>
              <a:rPr lang="en-US" dirty="0" smtClean="0"/>
              <a:t>INTERNAL USE ONLY </a:t>
            </a:r>
            <a:endParaRPr lang="en-US" dirty="0"/>
          </a:p>
        </p:txBody>
      </p:sp>
      <p:sp>
        <p:nvSpPr>
          <p:cNvPr id="9" name="Slide Number Placeholder 8"/>
          <p:cNvSpPr>
            <a:spLocks noGrp="1"/>
          </p:cNvSpPr>
          <p:nvPr>
            <p:ph type="sldNum" sz="quarter" idx="12"/>
          </p:nvPr>
        </p:nvSpPr>
        <p:spPr/>
        <p:txBody>
          <a:bodyPr/>
          <a:lstStyle/>
          <a:p>
            <a:fld id="{9212DA5F-2C57-3E42-AAAB-07E950CF22A4}" type="slidenum">
              <a:rPr lang="en-US" smtClean="0"/>
              <a:t>‹#›</a:t>
            </a:fld>
            <a:endParaRPr lang="en-US"/>
          </a:p>
        </p:txBody>
      </p:sp>
    </p:spTree>
    <p:extLst>
      <p:ext uri="{BB962C8B-B14F-4D97-AF65-F5344CB8AC3E}">
        <p14:creationId xmlns:p14="http://schemas.microsoft.com/office/powerpoint/2010/main" val="3766731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587E9F-2F95-4C1E-A534-3151AA2182FB}" type="datetime1">
              <a:rPr lang="en-US" smtClean="0"/>
              <a:t>4/14/2014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12DA5F-2C57-3E42-AAAB-07E950CF22A4}" type="slidenum">
              <a:rPr lang="en-US" smtClean="0"/>
              <a:t>‹#›</a:t>
            </a:fld>
            <a:endParaRPr lang="en-US"/>
          </a:p>
        </p:txBody>
      </p:sp>
    </p:spTree>
    <p:extLst>
      <p:ext uri="{BB962C8B-B14F-4D97-AF65-F5344CB8AC3E}">
        <p14:creationId xmlns:p14="http://schemas.microsoft.com/office/powerpoint/2010/main" val="1565187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254625-62AA-4DDF-9D0E-9C0BDBFB4994}" type="datetime1">
              <a:rPr lang="en-US" smtClean="0"/>
              <a:t>4/14/2014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12DA5F-2C57-3E42-AAAB-07E950CF22A4}" type="slidenum">
              <a:rPr lang="en-US" smtClean="0"/>
              <a:t>‹#›</a:t>
            </a:fld>
            <a:endParaRPr lang="en-US"/>
          </a:p>
        </p:txBody>
      </p:sp>
    </p:spTree>
    <p:extLst>
      <p:ext uri="{BB962C8B-B14F-4D97-AF65-F5344CB8AC3E}">
        <p14:creationId xmlns:p14="http://schemas.microsoft.com/office/powerpoint/2010/main" val="3590990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6A390F-24F7-4A43-BF4B-908994A3AFDA}" type="datetime1">
              <a:rPr lang="en-US" smtClean="0"/>
              <a:t>4/14/2014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12DA5F-2C57-3E42-AAAB-07E950CF22A4}" type="slidenum">
              <a:rPr lang="en-US" smtClean="0"/>
              <a:t>‹#›</a:t>
            </a:fld>
            <a:endParaRPr lang="en-US"/>
          </a:p>
        </p:txBody>
      </p:sp>
    </p:spTree>
    <p:extLst>
      <p:ext uri="{BB962C8B-B14F-4D97-AF65-F5344CB8AC3E}">
        <p14:creationId xmlns:p14="http://schemas.microsoft.com/office/powerpoint/2010/main" val="4212177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EF68FC-A651-4BCF-8492-CCABBAF6566C}" type="datetime1">
              <a:rPr lang="en-US" smtClean="0"/>
              <a:t>4/14/2014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12DA5F-2C57-3E42-AAAB-07E950CF22A4}" type="slidenum">
              <a:rPr lang="en-US" smtClean="0"/>
              <a:t>‹#›</a:t>
            </a:fld>
            <a:endParaRPr lang="en-US"/>
          </a:p>
        </p:txBody>
      </p:sp>
    </p:spTree>
    <p:extLst>
      <p:ext uri="{BB962C8B-B14F-4D97-AF65-F5344CB8AC3E}">
        <p14:creationId xmlns:p14="http://schemas.microsoft.com/office/powerpoint/2010/main" val="2983995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E63E2F-9B99-47C7-A8B4-6289944622B3}" type="datetime1">
              <a:rPr lang="en-US" smtClean="0"/>
              <a:t>4/14/2014</a:t>
            </a:fld>
            <a:endParaRPr lang="en-US"/>
          </a:p>
        </p:txBody>
      </p:sp>
      <p:sp>
        <p:nvSpPr>
          <p:cNvPr id="5" name="Footer Placeholder 4"/>
          <p:cNvSpPr>
            <a:spLocks noGrp="1"/>
          </p:cNvSpPr>
          <p:nvPr>
            <p:ph type="ftr" sz="quarter" idx="3"/>
          </p:nvPr>
        </p:nvSpPr>
        <p:spPr>
          <a:xfrm>
            <a:off x="342900" y="6413502"/>
            <a:ext cx="2247900" cy="365125"/>
          </a:xfrm>
          <a:prstGeom prst="rect">
            <a:avLst/>
          </a:prstGeom>
        </p:spPr>
        <p:txBody>
          <a:bodyPr vert="horz" lIns="91440" tIns="45720" rIns="91440" bIns="45720" rtlCol="0" anchor="ctr"/>
          <a:lstStyle>
            <a:lvl1pPr algn="ctr">
              <a:defRPr sz="1000" b="1">
                <a:solidFill>
                  <a:schemeClr val="tx1"/>
                </a:solidFill>
              </a:defRPr>
            </a:lvl1pPr>
          </a:lstStyle>
          <a:p>
            <a:endParaRPr lang="en-US" dirty="0"/>
          </a:p>
        </p:txBody>
      </p:sp>
      <p:sp>
        <p:nvSpPr>
          <p:cNvPr id="6" name="Slide Number Placeholder 5"/>
          <p:cNvSpPr>
            <a:spLocks noGrp="1"/>
          </p:cNvSpPr>
          <p:nvPr>
            <p:ph type="sldNum" sz="quarter" idx="4"/>
          </p:nvPr>
        </p:nvSpPr>
        <p:spPr>
          <a:xfrm>
            <a:off x="6962419" y="651157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12DA5F-2C57-3E42-AAAB-07E950CF22A4}" type="slidenum">
              <a:rPr lang="en-US" smtClean="0"/>
              <a:t>‹#›</a:t>
            </a:fld>
            <a:endParaRPr lang="en-US"/>
          </a:p>
        </p:txBody>
      </p:sp>
    </p:spTree>
    <p:extLst>
      <p:ext uri="{BB962C8B-B14F-4D97-AF65-F5344CB8AC3E}">
        <p14:creationId xmlns:p14="http://schemas.microsoft.com/office/powerpoint/2010/main" val="2290638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8478" y="1414668"/>
            <a:ext cx="6400800" cy="1752600"/>
          </a:xfrm>
          <a:blipFill>
            <a:blip r:embed="rId2"/>
            <a:tile tx="0" ty="0" sx="100000" sy="100000" flip="none" algn="tl"/>
          </a:blipFill>
        </p:spPr>
        <p:txBody>
          <a:bodyPr>
            <a:normAutofit fontScale="92500" lnSpcReduction="10000"/>
          </a:bodyPr>
          <a:lstStyle/>
          <a:p>
            <a:r>
              <a:rPr lang="en-US" sz="4000" b="1" dirty="0" smtClean="0">
                <a:solidFill>
                  <a:schemeClr val="tx1"/>
                </a:solidFill>
              </a:rPr>
              <a:t>STATE ENTERPRISES</a:t>
            </a:r>
          </a:p>
          <a:p>
            <a:r>
              <a:rPr lang="en-US" sz="4000" b="1" dirty="0" smtClean="0">
                <a:solidFill>
                  <a:schemeClr val="tx1"/>
                </a:solidFill>
              </a:rPr>
              <a:t>RISK MANAGEMENT FRAMEWORK</a:t>
            </a:r>
            <a:endParaRPr lang="en-US" sz="4000" b="1" dirty="0">
              <a:solidFill>
                <a:schemeClr val="tx1"/>
              </a:solidFill>
            </a:endParaRPr>
          </a:p>
        </p:txBody>
      </p:sp>
      <p:sp>
        <p:nvSpPr>
          <p:cNvPr id="4" name="Slide Number Placeholder 3"/>
          <p:cNvSpPr>
            <a:spLocks noGrp="1"/>
          </p:cNvSpPr>
          <p:nvPr>
            <p:ph type="sldNum" sz="quarter" idx="12"/>
          </p:nvPr>
        </p:nvSpPr>
        <p:spPr/>
        <p:txBody>
          <a:bodyPr/>
          <a:lstStyle/>
          <a:p>
            <a:fld id="{9212DA5F-2C57-3E42-AAAB-07E950CF22A4}" type="slidenum">
              <a:rPr lang="en-US" smtClean="0"/>
              <a:t>1</a:t>
            </a:fld>
            <a:endParaRPr lang="en-US"/>
          </a:p>
        </p:txBody>
      </p:sp>
      <p:sp>
        <p:nvSpPr>
          <p:cNvPr id="2" name="Footer Placeholder 1"/>
          <p:cNvSpPr>
            <a:spLocks noGrp="1"/>
          </p:cNvSpPr>
          <p:nvPr>
            <p:ph type="ftr" sz="quarter" idx="11"/>
          </p:nvPr>
        </p:nvSpPr>
        <p:spPr/>
        <p:txBody>
          <a:bodyPr/>
          <a:lstStyle/>
          <a:p>
            <a:r>
              <a:rPr lang="en-US" dirty="0" smtClean="0"/>
              <a:t>INTERNAL USE</a:t>
            </a:r>
            <a:endParaRPr lang="en-US" dirty="0"/>
          </a:p>
        </p:txBody>
      </p:sp>
      <p:sp>
        <p:nvSpPr>
          <p:cNvPr id="5" name="TextBox 4"/>
          <p:cNvSpPr txBox="1"/>
          <p:nvPr/>
        </p:nvSpPr>
        <p:spPr>
          <a:xfrm>
            <a:off x="1478478" y="3633850"/>
            <a:ext cx="6400800" cy="892552"/>
          </a:xfrm>
          <a:prstGeom prst="rect">
            <a:avLst/>
          </a:prstGeom>
          <a:gradFill flip="none" rotWithShape="1">
            <a:gsLst>
              <a:gs pos="0">
                <a:srgbClr val="5E9EFF"/>
              </a:gs>
              <a:gs pos="15000">
                <a:srgbClr val="85C2FF"/>
              </a:gs>
              <a:gs pos="40000">
                <a:srgbClr val="C4D6EB"/>
              </a:gs>
              <a:gs pos="100000">
                <a:srgbClr val="FFEBFA"/>
              </a:gs>
            </a:gsLst>
            <a:lin ang="2700000" scaled="1"/>
            <a:tileRect/>
          </a:gradFill>
        </p:spPr>
        <p:txBody>
          <a:bodyPr wrap="square" rtlCol="0">
            <a:spAutoFit/>
          </a:bodyPr>
          <a:lstStyle/>
          <a:p>
            <a:pPr algn="ctr"/>
            <a:r>
              <a:rPr lang="en-TT" sz="3200" b="1" dirty="0" smtClean="0"/>
              <a:t>PRESENTATION</a:t>
            </a:r>
          </a:p>
          <a:p>
            <a:pPr algn="ctr"/>
            <a:r>
              <a:rPr lang="en-TT" sz="2000" b="1" dirty="0" smtClean="0"/>
              <a:t>April 14</a:t>
            </a:r>
            <a:r>
              <a:rPr lang="en-TT" sz="2000" b="1" baseline="30000" dirty="0" smtClean="0"/>
              <a:t>th</a:t>
            </a:r>
            <a:r>
              <a:rPr lang="en-TT" sz="2000" b="1" dirty="0" smtClean="0"/>
              <a:t>, 2014</a:t>
            </a:r>
            <a:endParaRPr lang="en-TT" sz="2000" b="1" dirty="0"/>
          </a:p>
        </p:txBody>
      </p:sp>
      <p:sp>
        <p:nvSpPr>
          <p:cNvPr id="6" name="TextBox 5"/>
          <p:cNvSpPr txBox="1"/>
          <p:nvPr/>
        </p:nvSpPr>
        <p:spPr>
          <a:xfrm>
            <a:off x="766618" y="5412508"/>
            <a:ext cx="2397131" cy="369332"/>
          </a:xfrm>
          <a:prstGeom prst="rect">
            <a:avLst/>
          </a:prstGeom>
          <a:noFill/>
        </p:spPr>
        <p:txBody>
          <a:bodyPr wrap="none" rtlCol="0">
            <a:spAutoFit/>
          </a:bodyPr>
          <a:lstStyle/>
          <a:p>
            <a:r>
              <a:rPr lang="en-US" b="1" dirty="0" smtClean="0"/>
              <a:t>Philip Marshall CA FCA </a:t>
            </a:r>
            <a:endParaRPr lang="en-TT" b="1" dirty="0"/>
          </a:p>
        </p:txBody>
      </p:sp>
    </p:spTree>
    <p:extLst>
      <p:ext uri="{BB962C8B-B14F-4D97-AF65-F5344CB8AC3E}">
        <p14:creationId xmlns:p14="http://schemas.microsoft.com/office/powerpoint/2010/main" val="3600548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Box 4"/>
          <p:cNvSpPr txBox="1"/>
          <p:nvPr/>
        </p:nvSpPr>
        <p:spPr>
          <a:xfrm>
            <a:off x="6768340" y="6578084"/>
            <a:ext cx="1989985" cy="246221"/>
          </a:xfrm>
          <a:prstGeom prst="rect">
            <a:avLst/>
          </a:prstGeom>
          <a:noFill/>
        </p:spPr>
        <p:txBody>
          <a:bodyPr wrap="none" rtlCol="0">
            <a:spAutoFit/>
          </a:bodyPr>
          <a:lstStyle/>
          <a:p>
            <a:r>
              <a:rPr lang="en-US" sz="1000" b="1" dirty="0"/>
              <a:t>The Institute of Risk Management </a:t>
            </a:r>
            <a:endParaRPr lang="en-US" sz="1000" dirty="0"/>
          </a:p>
        </p:txBody>
      </p:sp>
      <p:sp>
        <p:nvSpPr>
          <p:cNvPr id="2" name="Slide Number Placeholder 1"/>
          <p:cNvSpPr>
            <a:spLocks noGrp="1"/>
          </p:cNvSpPr>
          <p:nvPr>
            <p:ph type="sldNum" sz="quarter" idx="12"/>
          </p:nvPr>
        </p:nvSpPr>
        <p:spPr/>
        <p:txBody>
          <a:bodyPr/>
          <a:lstStyle/>
          <a:p>
            <a:fld id="{9212DA5F-2C57-3E42-AAAB-07E950CF22A4}" type="slidenum">
              <a:rPr lang="en-US" smtClean="0"/>
              <a:t>10</a:t>
            </a:fld>
            <a:endParaRPr lang="en-US"/>
          </a:p>
        </p:txBody>
      </p:sp>
      <p:sp>
        <p:nvSpPr>
          <p:cNvPr id="6" name="Footer Placeholder 40"/>
          <p:cNvSpPr>
            <a:spLocks noGrp="1"/>
          </p:cNvSpPr>
          <p:nvPr>
            <p:ph type="ftr" sz="quarter" idx="11"/>
          </p:nvPr>
        </p:nvSpPr>
        <p:spPr>
          <a:xfrm>
            <a:off x="342900" y="6539014"/>
            <a:ext cx="2247900" cy="305672"/>
          </a:xfrm>
        </p:spPr>
        <p:txBody>
          <a:bodyPr/>
          <a:lstStyle/>
          <a:p>
            <a:endParaRPr lang="en-US" dirty="0" smtClean="0"/>
          </a:p>
          <a:p>
            <a:r>
              <a:rPr lang="en-US" dirty="0" smtClean="0"/>
              <a:t>INTERNAL USE</a:t>
            </a:r>
          </a:p>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597699252"/>
              </p:ext>
            </p:extLst>
          </p:nvPr>
        </p:nvGraphicFramePr>
        <p:xfrm>
          <a:off x="402274" y="988144"/>
          <a:ext cx="8415426" cy="2926080"/>
        </p:xfrm>
        <a:graphic>
          <a:graphicData uri="http://schemas.openxmlformats.org/drawingml/2006/table">
            <a:tbl>
              <a:tblPr firstRow="1" bandRow="1">
                <a:tableStyleId>{5C22544A-7EE6-4342-B048-85BDC9FD1C3A}</a:tableStyleId>
              </a:tblPr>
              <a:tblGrid>
                <a:gridCol w="418654"/>
                <a:gridCol w="7996772"/>
              </a:tblGrid>
              <a:tr h="155540">
                <a:tc>
                  <a:txBody>
                    <a:bodyPr/>
                    <a:lstStyle/>
                    <a:p>
                      <a:pPr marL="0" marR="0" algn="ctr">
                        <a:lnSpc>
                          <a:spcPts val="1600"/>
                        </a:lnSpc>
                        <a:spcBef>
                          <a:spcPts val="0"/>
                        </a:spcBef>
                        <a:spcAft>
                          <a:spcPts val="0"/>
                        </a:spcAft>
                      </a:pPr>
                      <a:r>
                        <a:rPr lang="en-US" sz="1200" b="1" dirty="0" smtClean="0">
                          <a:solidFill>
                            <a:schemeClr val="tx1"/>
                          </a:solidFill>
                          <a:effectLst/>
                          <a:latin typeface="Calibri"/>
                          <a:ea typeface="Calibri"/>
                          <a:cs typeface="Times New Roman"/>
                        </a:rPr>
                        <a:t>6.0</a:t>
                      </a:r>
                      <a:endParaRPr lang="en-US" sz="1200" b="1"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Risk Reporting and Communication</a:t>
                      </a:r>
                      <a:endParaRPr lang="en-US" sz="1200" b="1" dirty="0">
                        <a:solidFill>
                          <a:schemeClr val="tx1"/>
                        </a:solidFill>
                      </a:endParaRPr>
                    </a:p>
                  </a:txBody>
                  <a:tcPr marL="68580" marR="68580" marT="0" marB="0">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398615">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6350" cap="flat" cmpd="sng" algn="ctr">
                      <a:solidFill>
                        <a:prstClr val="black">
                          <a:lumMod val="65000"/>
                          <a:lumOff val="35000"/>
                        </a:prstClr>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marL="0" marR="0" indent="0" algn="l" defTabSz="457200" rtl="0" eaLnBrk="1" fontAlgn="auto" latinLnBrk="0" hangingPunct="1">
                        <a:lnSpc>
                          <a:spcPts val="1500"/>
                        </a:lnSpc>
                        <a:spcBef>
                          <a:spcPts val="0"/>
                        </a:spcBef>
                        <a:spcAft>
                          <a:spcPts val="0"/>
                        </a:spcAft>
                        <a:buClrTx/>
                        <a:buSzTx/>
                        <a:buFontTx/>
                        <a:buNone/>
                        <a:tabLst/>
                        <a:defRPr/>
                      </a:pPr>
                      <a:r>
                        <a:rPr lang="en-TT" sz="1200" dirty="0" smtClean="0">
                          <a:effectLst/>
                          <a:latin typeface="+mn-lt"/>
                          <a:ea typeface="Calibri"/>
                          <a:cs typeface="Times New Roman"/>
                        </a:rPr>
                        <a:t>Communication </a:t>
                      </a:r>
                      <a:r>
                        <a:rPr lang="en-TT" sz="1200" dirty="0">
                          <a:effectLst/>
                          <a:latin typeface="+mn-lt"/>
                          <a:ea typeface="Calibri"/>
                          <a:cs typeface="Times New Roman"/>
                        </a:rPr>
                        <a:t>and consultation with external and internal stakeholders should take place during all stages </a:t>
                      </a:r>
                      <a:r>
                        <a:rPr lang="en-TT" sz="1200" dirty="0" smtClean="0">
                          <a:effectLst/>
                          <a:latin typeface="+mn-lt"/>
                          <a:ea typeface="Calibri"/>
                          <a:cs typeface="Times New Roman"/>
                        </a:rPr>
                        <a:t>of the risk management process. </a:t>
                      </a:r>
                    </a:p>
                    <a:p>
                      <a:pPr marL="0" marR="0" indent="0" algn="l" defTabSz="457200" rtl="0" eaLnBrk="1" fontAlgn="auto" latinLnBrk="0" hangingPunct="1">
                        <a:lnSpc>
                          <a:spcPts val="1500"/>
                        </a:lnSpc>
                        <a:spcBef>
                          <a:spcPts val="0"/>
                        </a:spcBef>
                        <a:spcAft>
                          <a:spcPts val="0"/>
                        </a:spcAft>
                        <a:buClrTx/>
                        <a:buSzTx/>
                        <a:buFontTx/>
                        <a:buNone/>
                        <a:tabLst/>
                        <a:defRPr/>
                      </a:pPr>
                      <a:endParaRPr lang="en-TT" sz="1200" dirty="0" smtClean="0">
                        <a:effectLst/>
                        <a:latin typeface="+mn-lt"/>
                        <a:ea typeface="Calibri"/>
                        <a:cs typeface="Times New Roman"/>
                      </a:endParaRPr>
                    </a:p>
                  </a:txBody>
                  <a:tcPr marL="114300" marR="114300" marT="0" marB="0">
                    <a:lnL w="6350" cap="flat" cmpd="sng" algn="ctr">
                      <a:noFill/>
                      <a:prstDash val="solid"/>
                      <a:round/>
                      <a:headEnd type="none" w="med" len="med"/>
                      <a:tailEnd type="none" w="med" len="med"/>
                    </a:lnL>
                    <a:lnR w="6350" cap="flat" cmpd="sng" algn="ctr">
                      <a:solidFill>
                        <a:prstClr val="black">
                          <a:lumMod val="65000"/>
                          <a:lumOff val="35000"/>
                        </a:prstClr>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noFill/>
                  </a:tcPr>
                </a:tc>
              </a:tr>
              <a:tr h="2047759">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6350" cap="flat" cmpd="sng" algn="ctr">
                      <a:solidFill>
                        <a:prstClr val="black">
                          <a:lumMod val="65000"/>
                          <a:lumOff val="35000"/>
                        </a:prstClr>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ts val="1500"/>
                        </a:lnSpc>
                        <a:spcBef>
                          <a:spcPts val="0"/>
                        </a:spcBef>
                        <a:spcAft>
                          <a:spcPts val="0"/>
                        </a:spcAft>
                        <a:buClrTx/>
                        <a:buSzTx/>
                        <a:buFontTx/>
                        <a:buNone/>
                        <a:tabLst/>
                        <a:defRPr/>
                      </a:pPr>
                      <a:r>
                        <a:rPr lang="en-US" sz="1200" b="1" i="0" u="none" strike="noStrike" kern="1200" baseline="0" dirty="0" smtClean="0">
                          <a:solidFill>
                            <a:schemeClr val="dk1"/>
                          </a:solidFill>
                          <a:latin typeface="+mn-lt"/>
                          <a:ea typeface="+mn-ea"/>
                          <a:cs typeface="+mn-cs"/>
                        </a:rPr>
                        <a:t>6.2 External Reporting </a:t>
                      </a:r>
                      <a:endParaRPr lang="en-US" sz="1200" b="1" dirty="0" smtClean="0"/>
                    </a:p>
                    <a:p>
                      <a:r>
                        <a:rPr lang="en-US" sz="1200" b="0" i="0" u="none" strike="noStrike" kern="1200" baseline="0" dirty="0" smtClean="0">
                          <a:solidFill>
                            <a:schemeClr val="dk1"/>
                          </a:solidFill>
                          <a:latin typeface="+mn-lt"/>
                          <a:ea typeface="+mn-ea"/>
                          <a:cs typeface="+mn-cs"/>
                        </a:rPr>
                        <a:t>A company needs to report to its stakeholders on a regular basis setting out its risk management policies and the effectiveness in achieving its objectives. Increasingly stakeholders look to </a:t>
                      </a:r>
                      <a:r>
                        <a:rPr lang="en-US" sz="1200" b="0" i="0" u="none" strike="noStrike" kern="1200" baseline="0" dirty="0" err="1" smtClean="0">
                          <a:solidFill>
                            <a:schemeClr val="dk1"/>
                          </a:solidFill>
                          <a:latin typeface="+mn-lt"/>
                          <a:ea typeface="+mn-ea"/>
                          <a:cs typeface="+mn-cs"/>
                        </a:rPr>
                        <a:t>organisations</a:t>
                      </a:r>
                      <a:r>
                        <a:rPr lang="en-US" sz="1200" b="0" i="0" u="none" strike="noStrike" kern="1200" baseline="0" dirty="0" smtClean="0">
                          <a:solidFill>
                            <a:schemeClr val="dk1"/>
                          </a:solidFill>
                          <a:latin typeface="+mn-lt"/>
                          <a:ea typeface="+mn-ea"/>
                          <a:cs typeface="+mn-cs"/>
                        </a:rPr>
                        <a:t> to provide evidence of effective management of the </a:t>
                      </a:r>
                      <a:r>
                        <a:rPr lang="en-US" sz="1200" b="0" i="0" u="none" strike="noStrike" kern="1200" baseline="0" dirty="0" err="1" smtClean="0">
                          <a:solidFill>
                            <a:schemeClr val="dk1"/>
                          </a:solidFill>
                          <a:latin typeface="+mn-lt"/>
                          <a:ea typeface="+mn-ea"/>
                          <a:cs typeface="+mn-cs"/>
                        </a:rPr>
                        <a:t>organisation’s</a:t>
                      </a:r>
                      <a:r>
                        <a:rPr lang="en-US" sz="1200" b="0" i="0" u="none" strike="noStrike" kern="1200" baseline="0" dirty="0" smtClean="0">
                          <a:solidFill>
                            <a:schemeClr val="dk1"/>
                          </a:solidFill>
                          <a:latin typeface="+mn-lt"/>
                          <a:ea typeface="+mn-ea"/>
                          <a:cs typeface="+mn-cs"/>
                        </a:rPr>
                        <a:t> non-financial performance in such areas as community affairs, human rights,</a:t>
                      </a:r>
                    </a:p>
                    <a:p>
                      <a:r>
                        <a:rPr lang="en-US" sz="1200" b="0" i="0" u="none" strike="noStrike" kern="1200" baseline="0" dirty="0" smtClean="0">
                          <a:solidFill>
                            <a:schemeClr val="dk1"/>
                          </a:solidFill>
                          <a:latin typeface="+mn-lt"/>
                          <a:ea typeface="+mn-ea"/>
                          <a:cs typeface="+mn-cs"/>
                        </a:rPr>
                        <a:t>employment practices, health and safety and the environment.</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Good corporate governance requires that companies adopt a methodical approach to risk management which:</a:t>
                      </a:r>
                    </a:p>
                    <a:p>
                      <a:pPr marL="171450" indent="-171450">
                        <a:lnSpc>
                          <a:spcPts val="1700"/>
                        </a:lnSpc>
                        <a:buFont typeface="Wingdings" pitchFamily="2" charset="2"/>
                        <a:buChar char="v"/>
                      </a:pPr>
                      <a:r>
                        <a:rPr lang="en-US" sz="1200" b="0" i="1" u="none" strike="noStrike" kern="1200" baseline="0" dirty="0" smtClean="0">
                          <a:solidFill>
                            <a:schemeClr val="dk1"/>
                          </a:solidFill>
                          <a:latin typeface="+mn-lt"/>
                          <a:ea typeface="+mn-ea"/>
                          <a:cs typeface="+mn-cs"/>
                        </a:rPr>
                        <a:t>protects the interests of their stakeholders</a:t>
                      </a:r>
                    </a:p>
                    <a:p>
                      <a:pPr marL="171450" indent="-171450">
                        <a:lnSpc>
                          <a:spcPts val="1700"/>
                        </a:lnSpc>
                        <a:buFont typeface="Wingdings" pitchFamily="2" charset="2"/>
                        <a:buChar char="v"/>
                      </a:pPr>
                      <a:r>
                        <a:rPr lang="en-US" sz="1200" b="0" i="1" u="none" strike="noStrike" kern="1200" baseline="0" dirty="0" smtClean="0">
                          <a:solidFill>
                            <a:schemeClr val="dk1"/>
                          </a:solidFill>
                          <a:latin typeface="+mn-lt"/>
                          <a:ea typeface="+mn-ea"/>
                          <a:cs typeface="+mn-cs"/>
                        </a:rPr>
                        <a:t>ensures that the Board discharges its duties to direct strategy, build value and monitor performance of the </a:t>
                      </a:r>
                      <a:r>
                        <a:rPr lang="en-US" sz="1200" b="0" i="1" u="none" strike="noStrike" kern="1200" baseline="0" dirty="0" err="1" smtClean="0">
                          <a:solidFill>
                            <a:schemeClr val="dk1"/>
                          </a:solidFill>
                          <a:latin typeface="+mn-lt"/>
                          <a:ea typeface="+mn-ea"/>
                          <a:cs typeface="+mn-cs"/>
                        </a:rPr>
                        <a:t>organisation</a:t>
                      </a:r>
                      <a:endParaRPr lang="en-US" sz="1200" b="0" i="1" u="none" strike="noStrike" kern="1200" baseline="0" dirty="0" smtClean="0">
                        <a:solidFill>
                          <a:schemeClr val="dk1"/>
                        </a:solidFill>
                        <a:latin typeface="+mn-lt"/>
                        <a:ea typeface="+mn-ea"/>
                        <a:cs typeface="+mn-cs"/>
                      </a:endParaRPr>
                    </a:p>
                    <a:p>
                      <a:pPr marL="171450" indent="-171450">
                        <a:lnSpc>
                          <a:spcPts val="1700"/>
                        </a:lnSpc>
                        <a:buFont typeface="Wingdings" pitchFamily="2" charset="2"/>
                        <a:buChar char="v"/>
                      </a:pPr>
                      <a:r>
                        <a:rPr lang="en-US" sz="1200" b="0" i="1" u="none" strike="noStrike" kern="1200" baseline="0" dirty="0" smtClean="0">
                          <a:solidFill>
                            <a:schemeClr val="dk1"/>
                          </a:solidFill>
                          <a:latin typeface="+mn-lt"/>
                          <a:ea typeface="+mn-ea"/>
                          <a:cs typeface="+mn-cs"/>
                        </a:rPr>
                        <a:t>ensures that management controls are in place and are performing adequately</a:t>
                      </a:r>
                    </a:p>
                    <a:p>
                      <a:pPr marL="0" indent="0">
                        <a:lnSpc>
                          <a:spcPts val="1700"/>
                        </a:lnSpc>
                        <a:buFont typeface="Wingdings" pitchFamily="2" charset="2"/>
                        <a:buNone/>
                      </a:pPr>
                      <a:endParaRPr lang="en-TT" sz="1200" dirty="0" smtClean="0">
                        <a:effectLst/>
                        <a:latin typeface="+mn-lt"/>
                        <a:ea typeface="Calibri"/>
                        <a:cs typeface="Times New Roman"/>
                      </a:endParaRPr>
                    </a:p>
                  </a:txBody>
                  <a:tcPr marL="114300" marR="114300" marT="0" marB="0">
                    <a:lnL w="6350" cap="flat" cmpd="sng" algn="ctr">
                      <a:noFill/>
                      <a:prstDash val="solid"/>
                      <a:round/>
                      <a:headEnd type="none" w="med" len="med"/>
                      <a:tailEnd type="none" w="med" len="med"/>
                    </a:lnL>
                    <a:lnR w="6350" cap="flat" cmpd="sng" algn="ctr">
                      <a:solidFill>
                        <a:prstClr val="black">
                          <a:lumMod val="65000"/>
                          <a:lumOff val="35000"/>
                        </a:prst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053640615"/>
              </p:ext>
            </p:extLst>
          </p:nvPr>
        </p:nvGraphicFramePr>
        <p:xfrm>
          <a:off x="386449" y="380008"/>
          <a:ext cx="8415426" cy="368138"/>
        </p:xfrm>
        <a:graphic>
          <a:graphicData uri="http://schemas.openxmlformats.org/drawingml/2006/table">
            <a:tbl>
              <a:tblPr firstRow="1" bandRow="1">
                <a:tableStyleId>{5C22544A-7EE6-4342-B048-85BDC9FD1C3A}</a:tableStyleId>
              </a:tblPr>
              <a:tblGrid>
                <a:gridCol w="8415426"/>
              </a:tblGrid>
              <a:tr h="368138">
                <a:tc>
                  <a:txBody>
                    <a:bodyPr/>
                    <a:lstStyle/>
                    <a:p>
                      <a:pPr marL="0" marR="0" indent="0" algn="l" defTabSz="457200" rtl="0" eaLnBrk="1" fontAlgn="auto" latinLnBrk="0" hangingPunct="1">
                        <a:lnSpc>
                          <a:spcPts val="1600"/>
                        </a:lnSpc>
                        <a:spcBef>
                          <a:spcPts val="0"/>
                        </a:spcBef>
                        <a:spcAft>
                          <a:spcPts val="0"/>
                        </a:spcAft>
                        <a:buClrTx/>
                        <a:buSzTx/>
                        <a:buFontTx/>
                        <a:buNone/>
                        <a:tabLst/>
                        <a:defRPr/>
                      </a:pPr>
                      <a:r>
                        <a:rPr lang="pt-BR" sz="1100" b="1" dirty="0" smtClean="0">
                          <a:solidFill>
                            <a:srgbClr val="000000"/>
                          </a:solidFill>
                        </a:rPr>
                        <a:t>RISK MANAGEMENT PROCESS -                     ISO 31000:2009(E) </a:t>
                      </a:r>
                      <a:endParaRPr lang="en-US" sz="11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AB0E8"/>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089476636"/>
              </p:ext>
            </p:extLst>
          </p:nvPr>
        </p:nvGraphicFramePr>
        <p:xfrm>
          <a:off x="405874" y="4135157"/>
          <a:ext cx="8416800" cy="2161177"/>
        </p:xfrm>
        <a:graphic>
          <a:graphicData uri="http://schemas.openxmlformats.org/drawingml/2006/table">
            <a:tbl>
              <a:tblPr firstRow="1" bandRow="1">
                <a:tableStyleId>{5C22544A-7EE6-4342-B048-85BDC9FD1C3A}</a:tableStyleId>
              </a:tblPr>
              <a:tblGrid>
                <a:gridCol w="424175"/>
                <a:gridCol w="7992625"/>
              </a:tblGrid>
              <a:tr h="163255">
                <a:tc gridSpan="2">
                  <a:txBody>
                    <a:bodyPr/>
                    <a:lstStyle/>
                    <a:p>
                      <a:pPr algn="l"/>
                      <a:r>
                        <a:rPr lang="en-US" sz="1200" b="1" dirty="0" smtClean="0">
                          <a:solidFill>
                            <a:schemeClr val="tx1"/>
                          </a:solidFill>
                          <a:effectLst/>
                          <a:latin typeface="+mn-lt"/>
                          <a:ea typeface="Calibri"/>
                          <a:cs typeface="Times New Roman"/>
                        </a:rPr>
                        <a:t>  7.0</a:t>
                      </a:r>
                      <a:r>
                        <a:rPr lang="en-US" sz="1200" b="1" baseline="0" dirty="0" smtClean="0">
                          <a:solidFill>
                            <a:schemeClr val="tx1"/>
                          </a:solidFill>
                          <a:effectLst/>
                          <a:latin typeface="+mn-lt"/>
                          <a:ea typeface="Calibri"/>
                          <a:cs typeface="Times New Roman"/>
                        </a:rPr>
                        <a:t>  </a:t>
                      </a:r>
                      <a:r>
                        <a:rPr lang="en-US" sz="1200" b="1" i="0" u="none" strike="noStrike" kern="1200" baseline="0" dirty="0" smtClean="0">
                          <a:solidFill>
                            <a:schemeClr val="tx1"/>
                          </a:solidFill>
                          <a:latin typeface="+mn-lt"/>
                          <a:ea typeface="+mn-ea"/>
                          <a:cs typeface="+mn-cs"/>
                        </a:rPr>
                        <a:t>Monitoring and Review of the Risk Management Process</a:t>
                      </a:r>
                      <a:endParaRPr lang="en-US" sz="1200" b="1" dirty="0" smtClean="0">
                        <a:solidFill>
                          <a:schemeClr val="tx1"/>
                        </a:solidFill>
                        <a:effectLst/>
                        <a:latin typeface="+mn-lt"/>
                        <a:ea typeface="Calibri"/>
                        <a:cs typeface="Times New Roman"/>
                      </a:endParaRPr>
                    </a:p>
                  </a:txBody>
                  <a:tcPr marL="68580" marR="68580" marT="0" marB="0" anchor="ctr">
                    <a:lnL w="9525" cap="flat" cmpd="sng" algn="ctr">
                      <a:solidFill>
                        <a:srgbClr val="595959"/>
                      </a:solidFill>
                      <a:prstDash val="solid"/>
                      <a:round/>
                      <a:headEnd type="none" w="med" len="med"/>
                      <a:tailEnd type="none" w="med" len="med"/>
                    </a:lnL>
                    <a:lnR w="9525" cap="flat" cmpd="sng" algn="ctr">
                      <a:solidFill>
                        <a:srgbClr val="595959"/>
                      </a:solidFill>
                      <a:prstDash val="solid"/>
                      <a:round/>
                      <a:headEnd type="none" w="med" len="med"/>
                      <a:tailEnd type="none" w="med" len="med"/>
                    </a:lnR>
                    <a:lnT w="9525"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pPr algn="l"/>
                      <a:endParaRPr lang="en-US" sz="1300" b="1" dirty="0" smtClean="0">
                        <a:solidFill>
                          <a:schemeClr val="tx1"/>
                        </a:solidFill>
                        <a:effectLst/>
                        <a:latin typeface="+mn-lt"/>
                        <a:ea typeface="Calibri"/>
                        <a:cs typeface="Times New Roman"/>
                      </a:endParaRPr>
                    </a:p>
                  </a:txBody>
                  <a:tcPr marL="68580" marR="68580" marT="0" marB="0" anchor="ctr">
                    <a:lnL w="9525" cap="flat" cmpd="sng" algn="ctr">
                      <a:solidFill>
                        <a:srgbClr val="595959"/>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9525" cap="flat" cmpd="sng" algn="ctr">
                      <a:solidFill>
                        <a:schemeClr val="tx1">
                          <a:lumMod val="75000"/>
                          <a:lumOff val="25000"/>
                        </a:schemeClr>
                      </a:solidFill>
                      <a:prstDash val="solid"/>
                      <a:round/>
                      <a:headEnd type="none" w="med" len="med"/>
                      <a:tailEnd type="none" w="med" len="med"/>
                    </a:lnB>
                    <a:solidFill>
                      <a:srgbClr val="95B3D7"/>
                    </a:solidFill>
                  </a:tcPr>
                </a:tc>
              </a:tr>
              <a:tr h="54418">
                <a:tc>
                  <a:txBody>
                    <a:bodyPr/>
                    <a:lstStyle/>
                    <a:p>
                      <a:endParaRPr lang="en-US" sz="400" dirty="0"/>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endParaRPr lang="en-US" sz="400" dirty="0"/>
                    </a:p>
                  </a:txBody>
                  <a:tcPr marL="68580" marR="68580" marT="0" marB="0">
                    <a:lnL w="12700" cap="flat" cmpd="sng" algn="ctr">
                      <a:noFill/>
                      <a:prstDash val="solid"/>
                      <a:round/>
                      <a:headEnd type="none" w="med" len="med"/>
                      <a:tailEnd type="none" w="med" len="med"/>
                    </a:lnL>
                    <a:lnR w="9525" cap="flat" cmpd="sng" algn="ctr">
                      <a:solidFill>
                        <a:prstClr val="black"/>
                      </a:solid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noFill/>
                  </a:tcPr>
                </a:tc>
              </a:tr>
              <a:tr h="1917337">
                <a:tc>
                  <a:txBody>
                    <a:bodyPr/>
                    <a:lstStyle/>
                    <a:p>
                      <a:pPr marL="0" indent="0">
                        <a:lnSpc>
                          <a:spcPts val="2100"/>
                        </a:lnSpc>
                        <a:buFont typeface="Wingdings" pitchFamily="2" charset="2"/>
                        <a:buNone/>
                      </a:pPr>
                      <a:endParaRPr lang="en-US" sz="1200"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prstClr val="black"/>
                      </a:solidFill>
                      <a:prstDash val="solid"/>
                      <a:round/>
                      <a:headEnd type="none" w="med" len="med"/>
                      <a:tailEnd type="none" w="med" len="med"/>
                    </a:lnB>
                    <a:noFill/>
                  </a:tcPr>
                </a:tc>
                <a:tc>
                  <a:txBody>
                    <a:bodyPr/>
                    <a:lstStyle/>
                    <a:p>
                      <a:r>
                        <a:rPr lang="en-US" sz="1200" b="0" i="0" u="none" strike="noStrike" kern="1200" baseline="0" dirty="0" smtClean="0">
                          <a:solidFill>
                            <a:schemeClr val="dk1"/>
                          </a:solidFill>
                          <a:latin typeface="+mn-lt"/>
                          <a:ea typeface="+mn-ea"/>
                          <a:cs typeface="+mn-cs"/>
                        </a:rPr>
                        <a:t>Effective risk management requires a reporting and review structure to ensure that risks are effectively identified and assessed and that appropriate controls and responses are in place. Regular audits of policy and standards compliance should be carried out and standards performance reviewed to identify opportunities for improvement.</a:t>
                      </a:r>
                    </a:p>
                    <a:p>
                      <a:pPr>
                        <a:lnSpc>
                          <a:spcPts val="2100"/>
                        </a:lnSpc>
                      </a:pPr>
                      <a:r>
                        <a:rPr lang="en-US" sz="1200" b="0" i="0" u="none" strike="noStrike" kern="1200" baseline="0" dirty="0" smtClean="0">
                          <a:solidFill>
                            <a:schemeClr val="dk1"/>
                          </a:solidFill>
                          <a:latin typeface="+mn-lt"/>
                          <a:ea typeface="+mn-ea"/>
                          <a:cs typeface="+mn-cs"/>
                        </a:rPr>
                        <a:t>Any monitoring and review process should also determine whether:</a:t>
                      </a:r>
                    </a:p>
                    <a:p>
                      <a:pPr marL="171450" indent="-171450">
                        <a:lnSpc>
                          <a:spcPts val="2100"/>
                        </a:lnSpc>
                        <a:buFont typeface="Wingdings" pitchFamily="2" charset="2"/>
                        <a:buChar char="v"/>
                      </a:pPr>
                      <a:r>
                        <a:rPr lang="en-US" sz="1200" b="0" i="1" u="none" strike="noStrike" kern="1200" baseline="0" dirty="0" smtClean="0">
                          <a:solidFill>
                            <a:schemeClr val="dk1"/>
                          </a:solidFill>
                          <a:latin typeface="+mn-lt"/>
                          <a:ea typeface="+mn-ea"/>
                          <a:cs typeface="+mn-cs"/>
                        </a:rPr>
                        <a:t>the measures adopted resulted in what was intended</a:t>
                      </a:r>
                    </a:p>
                    <a:p>
                      <a:pPr marL="171450" indent="-171450">
                        <a:lnSpc>
                          <a:spcPts val="2100"/>
                        </a:lnSpc>
                        <a:buFont typeface="Wingdings" pitchFamily="2" charset="2"/>
                        <a:buChar char="v"/>
                      </a:pPr>
                      <a:r>
                        <a:rPr lang="en-US" sz="1200" b="0" i="1" u="none" strike="noStrike" kern="1200" baseline="0" dirty="0" smtClean="0">
                          <a:solidFill>
                            <a:schemeClr val="dk1"/>
                          </a:solidFill>
                          <a:latin typeface="+mn-lt"/>
                          <a:ea typeface="+mn-ea"/>
                          <a:cs typeface="+mn-cs"/>
                        </a:rPr>
                        <a:t>the procedures adopted and information gathered for undertaking the assessment were appropriate</a:t>
                      </a:r>
                    </a:p>
                    <a:p>
                      <a:pPr marL="171450" indent="-171450">
                        <a:lnSpc>
                          <a:spcPts val="2100"/>
                        </a:lnSpc>
                        <a:buFont typeface="Wingdings" pitchFamily="2" charset="2"/>
                        <a:buChar char="v"/>
                      </a:pPr>
                      <a:r>
                        <a:rPr lang="en-US" sz="1200" b="0" i="1" u="none" strike="noStrike" kern="1200" baseline="0" dirty="0" smtClean="0">
                          <a:solidFill>
                            <a:schemeClr val="dk1"/>
                          </a:solidFill>
                          <a:latin typeface="+mn-lt"/>
                          <a:ea typeface="+mn-ea"/>
                          <a:cs typeface="+mn-cs"/>
                        </a:rPr>
                        <a:t>improved knowledge would have helped to reach better decisions and identify what lessons could be learned for future assessments and management of risks</a:t>
                      </a:r>
                      <a:endParaRPr lang="en-US" sz="1200" kern="1200" dirty="0">
                        <a:solidFill>
                          <a:schemeClr val="dk1"/>
                        </a:solidFill>
                        <a:effectLst/>
                        <a:latin typeface="+mn-lt"/>
                        <a:ea typeface="+mn-ea"/>
                        <a:cs typeface="+mn-cs"/>
                      </a:endParaRPr>
                    </a:p>
                  </a:txBody>
                  <a:tcPr marL="68580" marR="68580" marT="0" marB="0">
                    <a:lnL w="12700" cap="flat" cmpd="sng" algn="ctr">
                      <a:no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prstClr val="black"/>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326086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803734158"/>
              </p:ext>
            </p:extLst>
          </p:nvPr>
        </p:nvGraphicFramePr>
        <p:xfrm>
          <a:off x="1260769" y="1568727"/>
          <a:ext cx="6802576" cy="2666656"/>
        </p:xfrm>
        <a:graphic>
          <a:graphicData uri="http://schemas.openxmlformats.org/drawingml/2006/table">
            <a:tbl>
              <a:tblPr firstRow="1" bandRow="1">
                <a:tableStyleId>{5C22544A-7EE6-4342-B048-85BDC9FD1C3A}</a:tableStyleId>
              </a:tblPr>
              <a:tblGrid>
                <a:gridCol w="6802576"/>
              </a:tblGrid>
              <a:tr h="19546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dirty="0" smtClean="0">
                          <a:solidFill>
                            <a:schemeClr val="tx1"/>
                          </a:solidFill>
                          <a:effectLst/>
                          <a:latin typeface="+mn-lt"/>
                          <a:ea typeface="Calibri"/>
                          <a:cs typeface="Times New Roman"/>
                        </a:rPr>
                        <a:t>Reference </a:t>
                      </a:r>
                    </a:p>
                  </a:txBody>
                  <a:tcPr marL="68580" marR="68580" marT="0" marB="0" anchor="ctr">
                    <a:lnL w="6350" cap="flat" cmpd="sng" algn="ctr">
                      <a:solidFill>
                        <a:prstClr val="black">
                          <a:lumMod val="65000"/>
                          <a:lumOff val="35000"/>
                        </a:prstClr>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solidFill>
                      <a:srgbClr val="8AB0E8"/>
                    </a:solidFill>
                  </a:tcPr>
                </a:tc>
              </a:tr>
              <a:tr h="2468536">
                <a:tc>
                  <a:txBody>
                    <a:bodyPr/>
                    <a:lstStyle/>
                    <a:p>
                      <a:endParaRPr lang="en-US" sz="1200" b="0" dirty="0" smtClean="0"/>
                    </a:p>
                    <a:p>
                      <a:endParaRPr lang="en-US" sz="1200" b="0" dirty="0" smtClean="0"/>
                    </a:p>
                    <a:p>
                      <a:endParaRPr lang="en-US" sz="1200" b="0" dirty="0" smtClean="0"/>
                    </a:p>
                    <a:p>
                      <a:r>
                        <a:rPr lang="en-US" sz="1200" b="0" dirty="0" smtClean="0"/>
                        <a:t>Information extracted from </a:t>
                      </a:r>
                      <a:r>
                        <a:rPr lang="en-US" sz="1200" b="1" i="0" u="none" strike="noStrike" kern="1200" baseline="0" dirty="0" smtClean="0">
                          <a:solidFill>
                            <a:schemeClr val="dk1"/>
                          </a:solidFill>
                          <a:latin typeface="+mn-lt"/>
                          <a:ea typeface="+mn-ea"/>
                          <a:cs typeface="+mn-cs"/>
                        </a:rPr>
                        <a:t>Risk Management Standard </a:t>
                      </a:r>
                      <a:r>
                        <a:rPr lang="en-US" sz="1200" b="0" i="0" u="none" strike="noStrike" kern="1200" baseline="0" dirty="0" smtClean="0">
                          <a:solidFill>
                            <a:schemeClr val="dk1"/>
                          </a:solidFill>
                          <a:latin typeface="+mn-lt"/>
                          <a:ea typeface="+mn-ea"/>
                          <a:cs typeface="+mn-cs"/>
                        </a:rPr>
                        <a:t>prepared by a team drawn from the following risk management </a:t>
                      </a:r>
                      <a:r>
                        <a:rPr lang="en-US" sz="1200" b="0" i="0" u="none" strike="noStrike" kern="1200" baseline="0" dirty="0" err="1" smtClean="0">
                          <a:solidFill>
                            <a:schemeClr val="dk1"/>
                          </a:solidFill>
                          <a:latin typeface="+mn-lt"/>
                          <a:ea typeface="+mn-ea"/>
                          <a:cs typeface="+mn-cs"/>
                        </a:rPr>
                        <a:t>organisations</a:t>
                      </a:r>
                      <a:r>
                        <a:rPr lang="en-US" sz="1200" b="0" i="0" u="none" strike="noStrike" kern="1200" baseline="0" dirty="0" smtClean="0">
                          <a:solidFill>
                            <a:schemeClr val="dk1"/>
                          </a:solidFill>
                          <a:latin typeface="+mn-lt"/>
                          <a:ea typeface="+mn-ea"/>
                          <a:cs typeface="+mn-cs"/>
                        </a:rPr>
                        <a:t>:</a:t>
                      </a:r>
                    </a:p>
                    <a:p>
                      <a:endParaRPr lang="en-US" sz="1200" b="0" i="0" u="none" strike="noStrike" kern="1200" baseline="0" dirty="0" smtClean="0">
                        <a:solidFill>
                          <a:schemeClr val="dk1"/>
                        </a:solidFill>
                        <a:latin typeface="+mn-lt"/>
                        <a:ea typeface="+mn-ea"/>
                        <a:cs typeface="+mn-cs"/>
                      </a:endParaRPr>
                    </a:p>
                    <a:p>
                      <a:pPr marL="171450" indent="-171450">
                        <a:buFontTx/>
                        <a:buChar char="-"/>
                      </a:pPr>
                      <a:r>
                        <a:rPr lang="en-US" sz="1200" b="0" i="0" u="none" strike="noStrike" kern="1200" baseline="0" dirty="0" smtClean="0">
                          <a:solidFill>
                            <a:schemeClr val="dk1"/>
                          </a:solidFill>
                          <a:latin typeface="+mn-lt"/>
                          <a:ea typeface="+mn-ea"/>
                          <a:cs typeface="+mn-cs"/>
                        </a:rPr>
                        <a:t>The Institute of Risk Management (IRM)</a:t>
                      </a:r>
                    </a:p>
                    <a:p>
                      <a:pPr marL="171450" indent="-171450">
                        <a:buFontTx/>
                        <a:buChar char="-"/>
                      </a:pPr>
                      <a:r>
                        <a:rPr lang="en-US" sz="1200" b="0" i="0" u="none" strike="noStrike" kern="1200" baseline="0" dirty="0" smtClean="0">
                          <a:solidFill>
                            <a:schemeClr val="dk1"/>
                          </a:solidFill>
                          <a:latin typeface="+mn-lt"/>
                          <a:ea typeface="+mn-ea"/>
                          <a:cs typeface="+mn-cs"/>
                        </a:rPr>
                        <a:t>The Association of Insurance and Risk Managers (AIRMIC)</a:t>
                      </a:r>
                    </a:p>
                    <a:p>
                      <a:pPr marL="171450" indent="-171450">
                        <a:buFontTx/>
                        <a:buChar char="-"/>
                      </a:pPr>
                      <a:r>
                        <a:rPr lang="en-US" sz="1200" b="0" i="0" u="none" strike="noStrike" kern="1200" baseline="0" dirty="0" smtClean="0">
                          <a:solidFill>
                            <a:schemeClr val="dk1"/>
                          </a:solidFill>
                          <a:latin typeface="+mn-lt"/>
                          <a:ea typeface="+mn-ea"/>
                          <a:cs typeface="+mn-cs"/>
                        </a:rPr>
                        <a:t>ALARM The National Forum for Risk Management in the Public Sector</a:t>
                      </a:r>
                    </a:p>
                    <a:p>
                      <a:pPr marL="0" indent="0">
                        <a:buFontTx/>
                        <a:buNone/>
                      </a:pPr>
                      <a:r>
                        <a:rPr lang="en-US" sz="1200" b="0" i="0" u="none" strike="noStrike" kern="1200" baseline="0" dirty="0" smtClean="0">
                          <a:solidFill>
                            <a:schemeClr val="dk1"/>
                          </a:solidFill>
                          <a:latin typeface="+mn-lt"/>
                          <a:ea typeface="+mn-ea"/>
                          <a:cs typeface="+mn-cs"/>
                        </a:rPr>
                        <a:t>         </a:t>
                      </a:r>
                      <a:endParaRPr lang="en-US" sz="1200" b="0" dirty="0" smtClean="0"/>
                    </a:p>
                  </a:txBody>
                  <a:tcPr marL="68580" marR="68580" marT="0" marB="0">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9525" cap="flat" cmpd="sng" algn="ctr">
                      <a:solidFill>
                        <a:prstClr val="black"/>
                      </a:solidFill>
                      <a:prstDash val="solid"/>
                      <a:round/>
                      <a:headEnd type="none" w="med" len="med"/>
                      <a:tailEnd type="none" w="med" len="med"/>
                    </a:lnB>
                    <a:noFill/>
                  </a:tcPr>
                </a:tc>
              </a:tr>
            </a:tbl>
          </a:graphicData>
        </a:graphic>
      </p:graphicFrame>
      <p:sp>
        <p:nvSpPr>
          <p:cNvPr id="4" name="TextBox 3"/>
          <p:cNvSpPr txBox="1"/>
          <p:nvPr/>
        </p:nvSpPr>
        <p:spPr>
          <a:xfrm>
            <a:off x="6215326" y="6539014"/>
            <a:ext cx="1989985" cy="246221"/>
          </a:xfrm>
          <a:prstGeom prst="rect">
            <a:avLst/>
          </a:prstGeom>
          <a:noFill/>
        </p:spPr>
        <p:txBody>
          <a:bodyPr wrap="none" rtlCol="0">
            <a:spAutoFit/>
          </a:bodyPr>
          <a:lstStyle/>
          <a:p>
            <a:r>
              <a:rPr lang="en-US" sz="1000" b="1" dirty="0"/>
              <a:t>The Institute of Risk Management </a:t>
            </a:r>
            <a:endParaRPr lang="en-US" sz="1000" dirty="0"/>
          </a:p>
        </p:txBody>
      </p:sp>
      <p:sp>
        <p:nvSpPr>
          <p:cNvPr id="2" name="Slide Number Placeholder 1"/>
          <p:cNvSpPr>
            <a:spLocks noGrp="1"/>
          </p:cNvSpPr>
          <p:nvPr>
            <p:ph type="sldNum" sz="quarter" idx="12"/>
          </p:nvPr>
        </p:nvSpPr>
        <p:spPr>
          <a:xfrm>
            <a:off x="8448579" y="6494410"/>
            <a:ext cx="500515" cy="365125"/>
          </a:xfrm>
        </p:spPr>
        <p:txBody>
          <a:bodyPr/>
          <a:lstStyle/>
          <a:p>
            <a:fld id="{9212DA5F-2C57-3E42-AAAB-07E950CF22A4}" type="slidenum">
              <a:rPr lang="en-US" smtClean="0"/>
              <a:t>11</a:t>
            </a:fld>
            <a:endParaRPr lang="en-US" dirty="0"/>
          </a:p>
        </p:txBody>
      </p:sp>
      <p:sp>
        <p:nvSpPr>
          <p:cNvPr id="6" name="Footer Placeholder 40"/>
          <p:cNvSpPr>
            <a:spLocks noGrp="1"/>
          </p:cNvSpPr>
          <p:nvPr>
            <p:ph type="ftr" sz="quarter" idx="11"/>
          </p:nvPr>
        </p:nvSpPr>
        <p:spPr>
          <a:xfrm>
            <a:off x="342900" y="6413502"/>
            <a:ext cx="2247900" cy="365125"/>
          </a:xfrm>
        </p:spPr>
        <p:txBody>
          <a:bodyPr/>
          <a:lstStyle/>
          <a:p>
            <a:endParaRPr lang="en-US" dirty="0" smtClean="0"/>
          </a:p>
          <a:p>
            <a:r>
              <a:rPr lang="en-US" dirty="0" smtClean="0"/>
              <a:t>INTERNAL USE</a:t>
            </a:r>
          </a:p>
          <a:p>
            <a:endParaRPr lang="en-US" dirty="0"/>
          </a:p>
        </p:txBody>
      </p:sp>
    </p:spTree>
    <p:extLst>
      <p:ext uri="{BB962C8B-B14F-4D97-AF65-F5344CB8AC3E}">
        <p14:creationId xmlns:p14="http://schemas.microsoft.com/office/powerpoint/2010/main" val="3638113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212DA5F-2C57-3E42-AAAB-07E950CF22A4}" type="slidenum">
              <a:rPr lang="en-US" smtClean="0"/>
              <a:t>12</a:t>
            </a:fld>
            <a:endParaRPr lang="en-US"/>
          </a:p>
        </p:txBody>
      </p:sp>
      <p:sp>
        <p:nvSpPr>
          <p:cNvPr id="4" name="Rectangle 3"/>
          <p:cNvSpPr/>
          <p:nvPr/>
        </p:nvSpPr>
        <p:spPr>
          <a:xfrm>
            <a:off x="1060353" y="4172965"/>
            <a:ext cx="7533435" cy="2287806"/>
          </a:xfrm>
          <a:prstGeom prst="rect">
            <a:avLst/>
          </a:prstGeom>
        </p:spPr>
        <p:txBody>
          <a:bodyPr wrap="square">
            <a:spAutoFit/>
          </a:bodyPr>
          <a:lstStyle/>
          <a:p>
            <a:pPr>
              <a:lnSpc>
                <a:spcPct val="150000"/>
              </a:lnSpc>
            </a:pPr>
            <a:r>
              <a:rPr lang="en-US" sz="2400" baseline="30000" dirty="0"/>
              <a:t>The COSO committee describes ERM as one that deals with risk and opportunities, and defines ERM as follows:</a:t>
            </a:r>
          </a:p>
          <a:p>
            <a:pPr>
              <a:lnSpc>
                <a:spcPct val="150000"/>
              </a:lnSpc>
            </a:pPr>
            <a:r>
              <a:rPr lang="en-US" sz="2400" baseline="30000" dirty="0"/>
              <a:t>“Enterprise risk management is a process, affected by an </a:t>
            </a:r>
            <a:r>
              <a:rPr lang="en-US" sz="2400" baseline="30000" dirty="0" err="1"/>
              <a:t>entity‟s</a:t>
            </a:r>
            <a:r>
              <a:rPr lang="en-US" sz="2400" baseline="30000" dirty="0"/>
              <a:t> board of directors and other personal, applied in strategy setting and across the enterprise, designed to identify potential events that may affect the entity, and manage risk to be within its risk appetite, to provide reasonable assurance regarding the achievement of entity objectives.”</a:t>
            </a:r>
            <a:r>
              <a:rPr lang="en-US" baseline="30000" dirty="0"/>
              <a:t>2</a:t>
            </a:r>
            <a:endParaRPr lang="en-US" dirty="0"/>
          </a:p>
        </p:txBody>
      </p:sp>
      <p:sp>
        <p:nvSpPr>
          <p:cNvPr id="5" name="Rectangle 4"/>
          <p:cNvSpPr/>
          <p:nvPr/>
        </p:nvSpPr>
        <p:spPr>
          <a:xfrm>
            <a:off x="1035695" y="1701137"/>
            <a:ext cx="7644403" cy="2472472"/>
          </a:xfrm>
          <a:prstGeom prst="rect">
            <a:avLst/>
          </a:prstGeom>
        </p:spPr>
        <p:txBody>
          <a:bodyPr wrap="square">
            <a:spAutoFit/>
          </a:bodyPr>
          <a:lstStyle/>
          <a:p>
            <a:pPr>
              <a:lnSpc>
                <a:spcPct val="150000"/>
              </a:lnSpc>
            </a:pPr>
            <a:r>
              <a:rPr lang="en-US" sz="2400" baseline="30000" dirty="0" smtClean="0"/>
              <a:t>Is risk </a:t>
            </a:r>
            <a:r>
              <a:rPr lang="en-US" sz="2400" baseline="30000" dirty="0"/>
              <a:t>is the same as </a:t>
            </a:r>
            <a:r>
              <a:rPr lang="en-US" sz="2400" baseline="30000" dirty="0" smtClean="0"/>
              <a:t>uncertainty?</a:t>
            </a:r>
            <a:r>
              <a:rPr lang="en-US" sz="2400" dirty="0" smtClean="0"/>
              <a:t> </a:t>
            </a:r>
            <a:r>
              <a:rPr lang="en-US" sz="2400" baseline="30000" dirty="0"/>
              <a:t>COSO  </a:t>
            </a:r>
            <a:r>
              <a:rPr lang="en-US" sz="2400" baseline="30000" dirty="0" smtClean="0"/>
              <a:t>(The </a:t>
            </a:r>
            <a:r>
              <a:rPr lang="en-US" sz="2400" baseline="30000" dirty="0"/>
              <a:t>Committee of Sponsoring </a:t>
            </a:r>
            <a:r>
              <a:rPr lang="en-US" sz="2400" baseline="30000" dirty="0" err="1"/>
              <a:t>Organisations</a:t>
            </a:r>
            <a:r>
              <a:rPr lang="en-US" sz="2400" baseline="30000" dirty="0"/>
              <a:t> of the </a:t>
            </a:r>
            <a:r>
              <a:rPr lang="en-US" sz="2400" baseline="30000" dirty="0" err="1"/>
              <a:t>Treadway</a:t>
            </a:r>
            <a:r>
              <a:rPr lang="en-US" sz="2400" baseline="30000" dirty="0"/>
              <a:t> Commission (2004</a:t>
            </a:r>
            <a:r>
              <a:rPr lang="en-US" sz="2400" baseline="30000" dirty="0" smtClean="0"/>
              <a:t>) defines </a:t>
            </a:r>
            <a:r>
              <a:rPr lang="en-US" sz="2400" baseline="30000" dirty="0"/>
              <a:t>uncertainty as that which presents both risk and opportunities, with potentials to erode or enhance value. Risk is the possibility that the occurrence of an event will adversely affect the achievement of objectives, and opportunity is the possibility that an event will occur and positively affect the achievement of objective. </a:t>
            </a:r>
            <a:endParaRPr lang="en-US" sz="2400" dirty="0"/>
          </a:p>
        </p:txBody>
      </p:sp>
      <p:sp>
        <p:nvSpPr>
          <p:cNvPr id="6" name="Rectangle 5"/>
          <p:cNvSpPr/>
          <p:nvPr/>
        </p:nvSpPr>
        <p:spPr>
          <a:xfrm>
            <a:off x="1048023" y="670994"/>
            <a:ext cx="7533435" cy="1179810"/>
          </a:xfrm>
          <a:prstGeom prst="rect">
            <a:avLst/>
          </a:prstGeom>
        </p:spPr>
        <p:txBody>
          <a:bodyPr wrap="square">
            <a:spAutoFit/>
          </a:bodyPr>
          <a:lstStyle/>
          <a:p>
            <a:pPr>
              <a:lnSpc>
                <a:spcPct val="150000"/>
              </a:lnSpc>
            </a:pPr>
            <a:r>
              <a:rPr lang="en-US" sz="2400" baseline="30000" dirty="0"/>
              <a:t>Uncertainty in business and life in general is said to exist due to the futuristic nature of outcomes. The outcomes of business operations are to be reached at sometime in the future after the tasks have been performed</a:t>
            </a:r>
            <a:r>
              <a:rPr lang="en-US" baseline="30000" dirty="0"/>
              <a:t>.</a:t>
            </a:r>
            <a:endParaRPr lang="en-US" dirty="0"/>
          </a:p>
        </p:txBody>
      </p:sp>
    </p:spTree>
    <p:extLst>
      <p:ext uri="{BB962C8B-B14F-4D97-AF65-F5344CB8AC3E}">
        <p14:creationId xmlns:p14="http://schemas.microsoft.com/office/powerpoint/2010/main" val="2921584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9212DA5F-2C57-3E42-AAAB-07E950CF22A4}" type="slidenum">
              <a:rPr lang="en-US" smtClean="0"/>
              <a:t>13</a:t>
            </a:fld>
            <a:endParaRPr lang="en-US"/>
          </a:p>
        </p:txBody>
      </p:sp>
      <p:sp>
        <p:nvSpPr>
          <p:cNvPr id="7" name="Rectangle 6"/>
          <p:cNvSpPr/>
          <p:nvPr/>
        </p:nvSpPr>
        <p:spPr>
          <a:xfrm>
            <a:off x="912395" y="862228"/>
            <a:ext cx="7237524" cy="1918474"/>
          </a:xfrm>
          <a:prstGeom prst="rect">
            <a:avLst/>
          </a:prstGeom>
        </p:spPr>
        <p:txBody>
          <a:bodyPr wrap="square">
            <a:spAutoFit/>
          </a:bodyPr>
          <a:lstStyle/>
          <a:p>
            <a:pPr>
              <a:lnSpc>
                <a:spcPct val="150000"/>
              </a:lnSpc>
            </a:pPr>
            <a:r>
              <a:rPr lang="en-US" sz="2400" baseline="30000" dirty="0"/>
              <a:t>As before, the COSO committee also breaks the definition in to simple bits, it seems to be the most elaborate definition of the concept;</a:t>
            </a:r>
          </a:p>
          <a:p>
            <a:pPr>
              <a:lnSpc>
                <a:spcPct val="150000"/>
              </a:lnSpc>
            </a:pPr>
            <a:r>
              <a:rPr lang="en-US" sz="2400" baseline="30000" dirty="0"/>
              <a:t>1. ERM is a process; it is ongoing and following through an entity.</a:t>
            </a:r>
          </a:p>
          <a:p>
            <a:pPr>
              <a:lnSpc>
                <a:spcPct val="150000"/>
              </a:lnSpc>
            </a:pPr>
            <a:r>
              <a:rPr lang="en-US" sz="2400" baseline="30000" dirty="0"/>
              <a:t>2. ERM is affected by people at every level of an organization.</a:t>
            </a:r>
          </a:p>
          <a:p>
            <a:pPr>
              <a:lnSpc>
                <a:spcPct val="150000"/>
              </a:lnSpc>
            </a:pPr>
            <a:r>
              <a:rPr lang="en-US" sz="2400" baseline="30000" dirty="0"/>
              <a:t>3. ERM is applied in strategy setting</a:t>
            </a:r>
            <a:r>
              <a:rPr lang="en-US" sz="2400" baseline="30000" dirty="0" smtClean="0"/>
              <a:t>.</a:t>
            </a:r>
            <a:endParaRPr lang="en-US" sz="2400" dirty="0"/>
          </a:p>
        </p:txBody>
      </p:sp>
      <p:sp>
        <p:nvSpPr>
          <p:cNvPr id="9" name="Rectangle 8"/>
          <p:cNvSpPr/>
          <p:nvPr/>
        </p:nvSpPr>
        <p:spPr>
          <a:xfrm>
            <a:off x="912395" y="2743071"/>
            <a:ext cx="7545765" cy="3026470"/>
          </a:xfrm>
          <a:prstGeom prst="rect">
            <a:avLst/>
          </a:prstGeom>
        </p:spPr>
        <p:txBody>
          <a:bodyPr wrap="square">
            <a:spAutoFit/>
          </a:bodyPr>
          <a:lstStyle/>
          <a:p>
            <a:pPr>
              <a:lnSpc>
                <a:spcPct val="150000"/>
              </a:lnSpc>
            </a:pPr>
            <a:r>
              <a:rPr lang="en-US" sz="2400" baseline="30000" dirty="0"/>
              <a:t>4. ERM is applied across the enterprise, at every level and every unit, and includes entity</a:t>
            </a:r>
            <a:r>
              <a:rPr lang="en-US" sz="2400" baseline="30000" dirty="0" smtClean="0"/>
              <a:t>-</a:t>
            </a:r>
          </a:p>
          <a:p>
            <a:pPr>
              <a:lnSpc>
                <a:spcPct val="150000"/>
              </a:lnSpc>
            </a:pPr>
            <a:r>
              <a:rPr lang="en-US" sz="2400" baseline="30000" dirty="0"/>
              <a:t> </a:t>
            </a:r>
            <a:r>
              <a:rPr lang="en-US" sz="2400" baseline="30000" dirty="0" smtClean="0"/>
              <a:t>   level </a:t>
            </a:r>
            <a:r>
              <a:rPr lang="en-US" sz="2400" baseline="30000" dirty="0"/>
              <a:t>portfolio view of risk.</a:t>
            </a:r>
          </a:p>
          <a:p>
            <a:pPr>
              <a:lnSpc>
                <a:spcPct val="150000"/>
              </a:lnSpc>
            </a:pPr>
            <a:r>
              <a:rPr lang="en-US" sz="2400" baseline="30000" dirty="0"/>
              <a:t>5. </a:t>
            </a:r>
            <a:r>
              <a:rPr lang="en-US" sz="2400" baseline="30000" dirty="0" smtClean="0"/>
              <a:t>ERM is designed to identify potential events that, in the event of their occurrence, will </a:t>
            </a:r>
          </a:p>
          <a:p>
            <a:pPr>
              <a:lnSpc>
                <a:spcPct val="150000"/>
              </a:lnSpc>
            </a:pPr>
            <a:r>
              <a:rPr lang="en-US" sz="2400" baseline="30000" dirty="0"/>
              <a:t> </a:t>
            </a:r>
            <a:r>
              <a:rPr lang="en-US" sz="2400" baseline="30000" dirty="0" smtClean="0"/>
              <a:t>   affect </a:t>
            </a:r>
            <a:r>
              <a:rPr lang="en-US" sz="2400" baseline="30000" dirty="0"/>
              <a:t>the entity and to manage the </a:t>
            </a:r>
            <a:r>
              <a:rPr lang="en-US" sz="2400" baseline="30000" dirty="0" smtClean="0"/>
              <a:t> </a:t>
            </a:r>
            <a:r>
              <a:rPr lang="en-US" sz="2400" baseline="30000" dirty="0"/>
              <a:t>risk within its risk appetite</a:t>
            </a:r>
            <a:r>
              <a:rPr lang="en-US" sz="2400" baseline="30000" dirty="0" smtClean="0"/>
              <a:t>.</a:t>
            </a:r>
          </a:p>
          <a:p>
            <a:pPr>
              <a:lnSpc>
                <a:spcPct val="150000"/>
              </a:lnSpc>
            </a:pPr>
            <a:r>
              <a:rPr lang="en-US" sz="2400" baseline="30000" dirty="0" smtClean="0"/>
              <a:t>6</a:t>
            </a:r>
            <a:r>
              <a:rPr lang="en-US" sz="2400" baseline="30000" dirty="0"/>
              <a:t>. </a:t>
            </a:r>
            <a:r>
              <a:rPr lang="en-US" sz="2400" baseline="30000" dirty="0" smtClean="0"/>
              <a:t>ERM is able to provide reasonable assurance to the management and board of </a:t>
            </a:r>
          </a:p>
          <a:p>
            <a:pPr>
              <a:lnSpc>
                <a:spcPct val="150000"/>
              </a:lnSpc>
            </a:pPr>
            <a:r>
              <a:rPr lang="en-US" sz="2400" baseline="30000" dirty="0"/>
              <a:t> </a:t>
            </a:r>
            <a:r>
              <a:rPr lang="en-US" sz="2400" baseline="30000" dirty="0" smtClean="0"/>
              <a:t>   directors of an </a:t>
            </a:r>
            <a:r>
              <a:rPr lang="en-US" sz="2400" baseline="30000" dirty="0"/>
              <a:t>entity</a:t>
            </a:r>
            <a:r>
              <a:rPr lang="en-US" sz="2400" baseline="30000" dirty="0" smtClean="0"/>
              <a:t>.</a:t>
            </a:r>
          </a:p>
          <a:p>
            <a:pPr>
              <a:lnSpc>
                <a:spcPct val="150000"/>
              </a:lnSpc>
            </a:pPr>
            <a:r>
              <a:rPr lang="en-US" sz="2400" baseline="30000" dirty="0" smtClean="0"/>
              <a:t>7</a:t>
            </a:r>
            <a:r>
              <a:rPr lang="en-US" sz="2400" baseline="30000" dirty="0"/>
              <a:t>. ERM is general towards the achievement of objectives in one or more separate but </a:t>
            </a:r>
            <a:endParaRPr lang="en-US" sz="2400" baseline="30000" dirty="0" smtClean="0"/>
          </a:p>
          <a:p>
            <a:pPr>
              <a:lnSpc>
                <a:spcPct val="150000"/>
              </a:lnSpc>
            </a:pPr>
            <a:r>
              <a:rPr lang="en-US" sz="2400" baseline="30000" dirty="0"/>
              <a:t> </a:t>
            </a:r>
            <a:r>
              <a:rPr lang="en-US" sz="2400" baseline="30000" dirty="0" smtClean="0"/>
              <a:t>   overlapping </a:t>
            </a:r>
            <a:r>
              <a:rPr lang="en-US" sz="2400" baseline="30000" dirty="0"/>
              <a:t>categories</a:t>
            </a:r>
            <a:r>
              <a:rPr lang="en-US" baseline="30000" dirty="0"/>
              <a:t>.</a:t>
            </a:r>
            <a:endParaRPr lang="en-US" dirty="0"/>
          </a:p>
        </p:txBody>
      </p:sp>
    </p:spTree>
    <p:extLst>
      <p:ext uri="{BB962C8B-B14F-4D97-AF65-F5344CB8AC3E}">
        <p14:creationId xmlns:p14="http://schemas.microsoft.com/office/powerpoint/2010/main" val="2013803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212DA5F-2C57-3E42-AAAB-07E950CF22A4}" type="slidenum">
              <a:rPr lang="en-US" smtClean="0"/>
              <a:t>14</a:t>
            </a:fld>
            <a:endParaRPr lang="en-US"/>
          </a:p>
        </p:txBody>
      </p:sp>
      <p:sp>
        <p:nvSpPr>
          <p:cNvPr id="4" name="Rectangle 3"/>
          <p:cNvSpPr/>
          <p:nvPr/>
        </p:nvSpPr>
        <p:spPr>
          <a:xfrm>
            <a:off x="628814" y="543017"/>
            <a:ext cx="8063611" cy="4134466"/>
          </a:xfrm>
          <a:prstGeom prst="rect">
            <a:avLst/>
          </a:prstGeom>
        </p:spPr>
        <p:txBody>
          <a:bodyPr wrap="square">
            <a:spAutoFit/>
          </a:bodyPr>
          <a:lstStyle/>
          <a:p>
            <a:pPr>
              <a:lnSpc>
                <a:spcPct val="150000"/>
              </a:lnSpc>
            </a:pPr>
            <a:r>
              <a:rPr lang="en-US" sz="2400" b="1" baseline="30000" dirty="0"/>
              <a:t>The Business Value of Enterprise Risk Management</a:t>
            </a:r>
          </a:p>
          <a:p>
            <a:pPr>
              <a:lnSpc>
                <a:spcPct val="150000"/>
              </a:lnSpc>
            </a:pPr>
            <a:r>
              <a:rPr lang="en-US" sz="2400" baseline="30000" dirty="0"/>
              <a:t>The strategic implications of ERM refer to the effects of the ERM process on setting strategic objectives and on strategy. As ERM is a process whose mechanisms should be/are built into the infrastructure of the entity with the goal of ensuring, with reasonable assurance, that the </a:t>
            </a:r>
            <a:r>
              <a:rPr lang="en-US" sz="2400" baseline="30000" dirty="0" smtClean="0"/>
              <a:t>entity’s </a:t>
            </a:r>
            <a:r>
              <a:rPr lang="en-US" sz="2400" baseline="30000" dirty="0"/>
              <a:t>objectives, all four categories – strategic, operations, reporting and compliance, are achieved, the strategic implication may be described as </a:t>
            </a:r>
            <a:r>
              <a:rPr lang="en-US" sz="2400" baseline="30000" dirty="0" smtClean="0"/>
              <a:t>follows:</a:t>
            </a:r>
            <a:endParaRPr lang="en-US" sz="2400" baseline="30000" dirty="0"/>
          </a:p>
          <a:p>
            <a:pPr>
              <a:lnSpc>
                <a:spcPct val="150000"/>
              </a:lnSpc>
            </a:pPr>
            <a:r>
              <a:rPr lang="en-US" sz="2400" baseline="30000" dirty="0"/>
              <a:t>1. </a:t>
            </a:r>
            <a:r>
              <a:rPr lang="en-US" sz="2400" baseline="30000" dirty="0" smtClean="0"/>
              <a:t>That the board of directors and management have reasonable assurance that they </a:t>
            </a:r>
          </a:p>
          <a:p>
            <a:pPr>
              <a:lnSpc>
                <a:spcPct val="150000"/>
              </a:lnSpc>
            </a:pPr>
            <a:r>
              <a:rPr lang="en-US" sz="2400" baseline="30000" dirty="0"/>
              <a:t> </a:t>
            </a:r>
            <a:r>
              <a:rPr lang="en-US" sz="2400" baseline="30000" dirty="0" smtClean="0"/>
              <a:t>    understand </a:t>
            </a:r>
            <a:r>
              <a:rPr lang="en-US" sz="2400" baseline="30000" dirty="0"/>
              <a:t>to what extent the </a:t>
            </a:r>
            <a:r>
              <a:rPr lang="en-US" sz="2400" baseline="30000" dirty="0" err="1"/>
              <a:t>entity‟s</a:t>
            </a:r>
            <a:r>
              <a:rPr lang="en-US" sz="2400" baseline="30000" dirty="0"/>
              <a:t> strategic objectives are being met or affected</a:t>
            </a:r>
          </a:p>
          <a:p>
            <a:pPr>
              <a:lnSpc>
                <a:spcPct val="150000"/>
              </a:lnSpc>
            </a:pPr>
            <a:r>
              <a:rPr lang="en-US" sz="2400" baseline="30000" dirty="0"/>
              <a:t>2. The same as above goes for their operations objectives</a:t>
            </a:r>
          </a:p>
          <a:p>
            <a:pPr>
              <a:lnSpc>
                <a:spcPct val="150000"/>
              </a:lnSpc>
            </a:pPr>
            <a:r>
              <a:rPr lang="en-US" sz="2400" baseline="30000" dirty="0"/>
              <a:t>3. That the </a:t>
            </a:r>
            <a:r>
              <a:rPr lang="en-US" sz="2400" baseline="30000" dirty="0" err="1"/>
              <a:t>entity‟s</a:t>
            </a:r>
            <a:r>
              <a:rPr lang="en-US" sz="2400" baseline="30000" dirty="0"/>
              <a:t> reporting is reliable</a:t>
            </a:r>
          </a:p>
          <a:p>
            <a:pPr>
              <a:lnSpc>
                <a:spcPct val="150000"/>
              </a:lnSpc>
            </a:pPr>
            <a:r>
              <a:rPr lang="en-US" sz="2400" baseline="30000" dirty="0"/>
              <a:t>4. That all applicable laws and regulations are being complied with</a:t>
            </a:r>
            <a:endParaRPr lang="en-US" sz="2400" dirty="0"/>
          </a:p>
        </p:txBody>
      </p:sp>
      <p:sp>
        <p:nvSpPr>
          <p:cNvPr id="5" name="Rectangle 4"/>
          <p:cNvSpPr/>
          <p:nvPr/>
        </p:nvSpPr>
        <p:spPr>
          <a:xfrm>
            <a:off x="628814" y="4850522"/>
            <a:ext cx="8063611" cy="1179810"/>
          </a:xfrm>
          <a:prstGeom prst="rect">
            <a:avLst/>
          </a:prstGeom>
        </p:spPr>
        <p:txBody>
          <a:bodyPr wrap="square">
            <a:spAutoFit/>
          </a:bodyPr>
          <a:lstStyle/>
          <a:p>
            <a:pPr>
              <a:lnSpc>
                <a:spcPct val="150000"/>
              </a:lnSpc>
            </a:pPr>
            <a:r>
              <a:rPr lang="en-US" sz="2400" baseline="30000" dirty="0"/>
              <a:t>The points 1 and 2 simply imply that with risk information (i.e. risk intelligence) the board of directors and management at various levels have an understanding of their decision options and their strategic and operational effects on the </a:t>
            </a:r>
            <a:r>
              <a:rPr lang="en-US" sz="2400" baseline="30000" dirty="0" err="1"/>
              <a:t>organisation</a:t>
            </a:r>
            <a:r>
              <a:rPr lang="en-US" sz="2400" baseline="30000" dirty="0"/>
              <a:t>.</a:t>
            </a:r>
            <a:endParaRPr lang="en-US" sz="2400" dirty="0"/>
          </a:p>
        </p:txBody>
      </p:sp>
    </p:spTree>
    <p:extLst>
      <p:ext uri="{BB962C8B-B14F-4D97-AF65-F5344CB8AC3E}">
        <p14:creationId xmlns:p14="http://schemas.microsoft.com/office/powerpoint/2010/main" val="419063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212DA5F-2C57-3E42-AAAB-07E950CF22A4}" type="slidenum">
              <a:rPr lang="en-US" smtClean="0"/>
              <a:t>15</a:t>
            </a:fld>
            <a:endParaRPr lang="en-US"/>
          </a:p>
        </p:txBody>
      </p:sp>
      <p:sp>
        <p:nvSpPr>
          <p:cNvPr id="6" name="Rectangle 5"/>
          <p:cNvSpPr/>
          <p:nvPr/>
        </p:nvSpPr>
        <p:spPr>
          <a:xfrm>
            <a:off x="554837" y="113117"/>
            <a:ext cx="8199238" cy="6412013"/>
          </a:xfrm>
          <a:prstGeom prst="rect">
            <a:avLst/>
          </a:prstGeom>
        </p:spPr>
        <p:txBody>
          <a:bodyPr wrap="square">
            <a:spAutoFit/>
          </a:bodyPr>
          <a:lstStyle/>
          <a:p>
            <a:pPr>
              <a:lnSpc>
                <a:spcPct val="150000"/>
              </a:lnSpc>
            </a:pPr>
            <a:r>
              <a:rPr lang="en-US" sz="2400" baseline="30000" dirty="0" smtClean="0"/>
              <a:t>The following are achieved by </a:t>
            </a:r>
            <a:r>
              <a:rPr lang="en-US" sz="2400" baseline="30000" dirty="0"/>
              <a:t>the integration of ERM in an </a:t>
            </a:r>
            <a:r>
              <a:rPr lang="en-US" sz="2400" baseline="30000" dirty="0" err="1"/>
              <a:t>organisation</a:t>
            </a:r>
            <a:r>
              <a:rPr lang="en-US" sz="2400" baseline="30000" dirty="0"/>
              <a:t> that adequately supports its implementation in its day-to-day activities </a:t>
            </a:r>
            <a:r>
              <a:rPr lang="en-US" sz="2400" baseline="30000" dirty="0" smtClean="0"/>
              <a:t>:</a:t>
            </a:r>
            <a:endParaRPr lang="en-US" sz="2400" baseline="30000" dirty="0"/>
          </a:p>
          <a:p>
            <a:pPr marL="342900" indent="-342900">
              <a:lnSpc>
                <a:spcPct val="150000"/>
              </a:lnSpc>
              <a:buFont typeface="Wingdings" charset="2"/>
              <a:buChar char="ü"/>
            </a:pPr>
            <a:r>
              <a:rPr lang="en-US" sz="2400" b="1" baseline="30000" dirty="0" smtClean="0"/>
              <a:t>Increased </a:t>
            </a:r>
            <a:r>
              <a:rPr lang="en-US" sz="2400" b="1" baseline="30000" dirty="0"/>
              <a:t>transparency </a:t>
            </a:r>
            <a:r>
              <a:rPr lang="en-US" sz="2400" baseline="30000" dirty="0"/>
              <a:t>– through accountability, responsibility and performance management </a:t>
            </a:r>
            <a:r>
              <a:rPr lang="en-US" sz="2400" baseline="30000" dirty="0" smtClean="0"/>
              <a:t> </a:t>
            </a:r>
            <a:r>
              <a:rPr lang="en-US" sz="2400" baseline="30000" dirty="0"/>
              <a:t>from Top-</a:t>
            </a:r>
            <a:r>
              <a:rPr lang="en-US" sz="2400" baseline="30000" dirty="0" smtClean="0"/>
              <a:t>down</a:t>
            </a:r>
          </a:p>
          <a:p>
            <a:pPr marL="342900" indent="-342900">
              <a:lnSpc>
                <a:spcPct val="150000"/>
              </a:lnSpc>
              <a:buFont typeface="Wingdings" charset="2"/>
              <a:buChar char="ü"/>
            </a:pPr>
            <a:r>
              <a:rPr lang="en-US" sz="2400" b="1" baseline="30000" dirty="0" smtClean="0"/>
              <a:t>Increased </a:t>
            </a:r>
            <a:r>
              <a:rPr lang="en-US" sz="2400" b="1" baseline="30000" dirty="0"/>
              <a:t>traceability </a:t>
            </a:r>
            <a:r>
              <a:rPr lang="en-US" sz="2400" baseline="30000" dirty="0"/>
              <a:t>– for the purpose of compliance, audit and analysis</a:t>
            </a:r>
          </a:p>
          <a:p>
            <a:pPr marL="342900" indent="-342900">
              <a:buFont typeface="Wingdings" charset="2"/>
              <a:buChar char="ü"/>
            </a:pPr>
            <a:r>
              <a:rPr lang="en-US" sz="2400" b="1" baseline="30000" dirty="0" smtClean="0"/>
              <a:t>Improved </a:t>
            </a:r>
            <a:r>
              <a:rPr lang="en-US" sz="2400" b="1" baseline="30000" dirty="0"/>
              <a:t>responsiveness and flexibility </a:t>
            </a:r>
            <a:r>
              <a:rPr lang="en-US" sz="2400" baseline="30000" dirty="0"/>
              <a:t>– through monitoring, anticipation of events and</a:t>
            </a:r>
          </a:p>
          <a:p>
            <a:r>
              <a:rPr lang="en-US" sz="2400" baseline="30000" dirty="0"/>
              <a:t> </a:t>
            </a:r>
            <a:r>
              <a:rPr lang="en-US" sz="2400" dirty="0" smtClean="0"/>
              <a:t>     </a:t>
            </a:r>
            <a:r>
              <a:rPr lang="en-US" sz="2400" baseline="30000" dirty="0" smtClean="0"/>
              <a:t>definition </a:t>
            </a:r>
            <a:r>
              <a:rPr lang="en-US" sz="2400" baseline="30000" dirty="0"/>
              <a:t>of responses</a:t>
            </a:r>
          </a:p>
          <a:p>
            <a:pPr marL="342900" indent="-342900">
              <a:lnSpc>
                <a:spcPct val="150000"/>
              </a:lnSpc>
              <a:buFont typeface="Wingdings" charset="2"/>
              <a:buChar char="ü"/>
            </a:pPr>
            <a:r>
              <a:rPr lang="en-US" sz="2400" b="1" baseline="30000" dirty="0" smtClean="0"/>
              <a:t>Continuous </a:t>
            </a:r>
            <a:r>
              <a:rPr lang="en-US" sz="2400" b="1" baseline="30000" dirty="0"/>
              <a:t>business optimization </a:t>
            </a:r>
            <a:r>
              <a:rPr lang="en-US" sz="2400" baseline="30000" dirty="0"/>
              <a:t>– through clear understanding of strategic options</a:t>
            </a:r>
          </a:p>
          <a:p>
            <a:pPr marL="342900" indent="-342900">
              <a:lnSpc>
                <a:spcPct val="150000"/>
              </a:lnSpc>
              <a:buFont typeface="Wingdings" charset="2"/>
              <a:buChar char="ü"/>
            </a:pPr>
            <a:r>
              <a:rPr lang="en-US" sz="2400" b="1" baseline="30000" dirty="0" smtClean="0"/>
              <a:t>Improved </a:t>
            </a:r>
            <a:r>
              <a:rPr lang="en-US" sz="2400" b="1" baseline="30000" dirty="0"/>
              <a:t>strategic alignment </a:t>
            </a:r>
            <a:r>
              <a:rPr lang="en-US" sz="2400" baseline="30000" dirty="0"/>
              <a:t>– through de-risking of business processes</a:t>
            </a:r>
          </a:p>
          <a:p>
            <a:pPr marL="342900" indent="-342900">
              <a:lnSpc>
                <a:spcPct val="150000"/>
              </a:lnSpc>
              <a:buFont typeface="Wingdings" charset="2"/>
              <a:buChar char="ü"/>
            </a:pPr>
            <a:r>
              <a:rPr lang="en-US" sz="2400" baseline="30000" dirty="0"/>
              <a:t> </a:t>
            </a:r>
            <a:r>
              <a:rPr lang="en-US" sz="2400" b="1" baseline="30000" dirty="0" smtClean="0"/>
              <a:t>Improved </a:t>
            </a:r>
            <a:r>
              <a:rPr lang="en-US" sz="2400" b="1" baseline="30000" dirty="0"/>
              <a:t>business IT alignment </a:t>
            </a:r>
            <a:r>
              <a:rPr lang="en-US" sz="2400" baseline="30000" dirty="0"/>
              <a:t>– through de-risking the links between Business and IT</a:t>
            </a:r>
          </a:p>
          <a:p>
            <a:pPr marL="342900" indent="-342900">
              <a:lnSpc>
                <a:spcPct val="150000"/>
              </a:lnSpc>
              <a:buFont typeface="Wingdings" charset="2"/>
              <a:buChar char="ü"/>
            </a:pPr>
            <a:r>
              <a:rPr lang="en-US" sz="2400" baseline="30000" dirty="0"/>
              <a:t> </a:t>
            </a:r>
            <a:r>
              <a:rPr lang="en-US" sz="2400" b="1" baseline="30000" dirty="0" smtClean="0"/>
              <a:t>Accelerated </a:t>
            </a:r>
            <a:r>
              <a:rPr lang="en-US" sz="2400" b="1" baseline="30000" dirty="0"/>
              <a:t>identification and effective management of risk </a:t>
            </a:r>
            <a:r>
              <a:rPr lang="en-US" sz="2400" baseline="30000" dirty="0"/>
              <a:t>– through assessment of</a:t>
            </a:r>
          </a:p>
          <a:p>
            <a:r>
              <a:rPr lang="en-US" sz="2400" baseline="30000" dirty="0"/>
              <a:t> </a:t>
            </a:r>
            <a:r>
              <a:rPr lang="en-US" sz="2400" dirty="0" smtClean="0"/>
              <a:t>     </a:t>
            </a:r>
            <a:r>
              <a:rPr lang="en-US" sz="2400" baseline="30000" dirty="0" smtClean="0"/>
              <a:t> risk </a:t>
            </a:r>
            <a:r>
              <a:rPr lang="en-US" sz="2400" baseline="30000" dirty="0"/>
              <a:t>relationships and interdependence, and as a predictive tool</a:t>
            </a:r>
          </a:p>
          <a:p>
            <a:pPr marL="342900" indent="-342900">
              <a:lnSpc>
                <a:spcPct val="150000"/>
              </a:lnSpc>
              <a:buFont typeface="Wingdings" charset="2"/>
              <a:buChar char="ü"/>
            </a:pPr>
            <a:r>
              <a:rPr lang="en-US" sz="2400" baseline="30000" dirty="0"/>
              <a:t> </a:t>
            </a:r>
            <a:r>
              <a:rPr lang="en-US" sz="2400" b="1" baseline="30000" dirty="0" smtClean="0"/>
              <a:t>Improved </a:t>
            </a:r>
            <a:r>
              <a:rPr lang="en-US" sz="2400" b="1" baseline="30000" dirty="0"/>
              <a:t>ability to perform M&amp;A or diversification </a:t>
            </a:r>
            <a:r>
              <a:rPr lang="en-US" sz="2400" baseline="30000" dirty="0"/>
              <a:t>– through clear understanding of the</a:t>
            </a:r>
          </a:p>
          <a:p>
            <a:pPr>
              <a:lnSpc>
                <a:spcPct val="150000"/>
              </a:lnSpc>
            </a:pPr>
            <a:r>
              <a:rPr lang="en-US" sz="2400" baseline="30000" dirty="0" smtClean="0"/>
              <a:t>         risks </a:t>
            </a:r>
            <a:r>
              <a:rPr lang="en-US" sz="2400" baseline="30000" dirty="0"/>
              <a:t>and </a:t>
            </a:r>
            <a:r>
              <a:rPr lang="en-US" sz="2400" baseline="30000" dirty="0" smtClean="0"/>
              <a:t>opportunities </a:t>
            </a:r>
            <a:r>
              <a:rPr lang="en-US" sz="2400" baseline="30000" dirty="0"/>
              <a:t>associated with such events</a:t>
            </a:r>
          </a:p>
          <a:p>
            <a:pPr marL="342900" indent="-342900">
              <a:lnSpc>
                <a:spcPct val="150000"/>
              </a:lnSpc>
              <a:buFont typeface="Wingdings" charset="2"/>
              <a:buChar char="ü"/>
            </a:pPr>
            <a:r>
              <a:rPr lang="en-US" sz="2400" baseline="30000" dirty="0"/>
              <a:t> </a:t>
            </a:r>
            <a:r>
              <a:rPr lang="en-US" sz="2400" b="1" baseline="30000" dirty="0" smtClean="0"/>
              <a:t>Cost </a:t>
            </a:r>
            <a:r>
              <a:rPr lang="en-US" sz="2400" b="1" baseline="30000" dirty="0"/>
              <a:t>reduction/savings </a:t>
            </a:r>
            <a:r>
              <a:rPr lang="en-US" sz="2400" baseline="30000" dirty="0"/>
              <a:t>– through the reduction in business disruption and facilitating both</a:t>
            </a:r>
          </a:p>
          <a:p>
            <a:pPr>
              <a:lnSpc>
                <a:spcPct val="150000"/>
              </a:lnSpc>
            </a:pPr>
            <a:r>
              <a:rPr lang="en-US" sz="2400" baseline="30000" dirty="0" smtClean="0"/>
              <a:t>        the </a:t>
            </a:r>
            <a:r>
              <a:rPr lang="en-US" sz="2400" baseline="30000" dirty="0"/>
              <a:t>business rules and business continuity measures, shedding non-core activities (especially </a:t>
            </a:r>
            <a:r>
              <a:rPr lang="en-US" sz="2400" baseline="30000" dirty="0" smtClean="0"/>
              <a:t>  </a:t>
            </a:r>
          </a:p>
          <a:p>
            <a:pPr>
              <a:lnSpc>
                <a:spcPct val="150000"/>
              </a:lnSpc>
            </a:pPr>
            <a:r>
              <a:rPr lang="en-US" sz="2400" baseline="30000" dirty="0"/>
              <a:t> </a:t>
            </a:r>
            <a:r>
              <a:rPr lang="en-US" sz="2400" baseline="30000" dirty="0" smtClean="0"/>
              <a:t>       those </a:t>
            </a:r>
            <a:r>
              <a:rPr lang="en-US" sz="2400" baseline="30000" dirty="0"/>
              <a:t>with high risks), improve confidence and assure productivity leading to increase pace.</a:t>
            </a:r>
            <a:endParaRPr lang="en-US" sz="2400" dirty="0"/>
          </a:p>
        </p:txBody>
      </p:sp>
    </p:spTree>
    <p:extLst>
      <p:ext uri="{BB962C8B-B14F-4D97-AF65-F5344CB8AC3E}">
        <p14:creationId xmlns:p14="http://schemas.microsoft.com/office/powerpoint/2010/main" val="3261165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212DA5F-2C57-3E42-AAAB-07E950CF22A4}" type="slidenum">
              <a:rPr lang="en-US" smtClean="0"/>
              <a:t>16</a:t>
            </a:fld>
            <a:endParaRPr lang="en-US"/>
          </a:p>
        </p:txBody>
      </p:sp>
      <p:sp>
        <p:nvSpPr>
          <p:cNvPr id="2" name="Rectangle 1"/>
          <p:cNvSpPr/>
          <p:nvPr/>
        </p:nvSpPr>
        <p:spPr>
          <a:xfrm>
            <a:off x="567165" y="404717"/>
            <a:ext cx="8371853" cy="810478"/>
          </a:xfrm>
          <a:prstGeom prst="rect">
            <a:avLst/>
          </a:prstGeom>
        </p:spPr>
        <p:txBody>
          <a:bodyPr wrap="square">
            <a:spAutoFit/>
          </a:bodyPr>
          <a:lstStyle/>
          <a:p>
            <a:pPr>
              <a:lnSpc>
                <a:spcPct val="150000"/>
              </a:lnSpc>
            </a:pPr>
            <a:r>
              <a:rPr lang="en-US" sz="2400" b="1" baseline="30000" dirty="0"/>
              <a:t>Implementing ERM: Developing an ERM Program</a:t>
            </a:r>
          </a:p>
          <a:p>
            <a:pPr>
              <a:lnSpc>
                <a:spcPct val="150000"/>
              </a:lnSpc>
            </a:pPr>
            <a:r>
              <a:rPr lang="en-US" sz="2400" baseline="30000" dirty="0"/>
              <a:t>Enterprise Risk Management requires a systematic and disciplined approach for implementation</a:t>
            </a:r>
            <a:r>
              <a:rPr lang="en-US" baseline="30000" dirty="0"/>
              <a:t>.</a:t>
            </a:r>
            <a:endParaRPr lang="en-US" dirty="0"/>
          </a:p>
        </p:txBody>
      </p:sp>
      <p:sp>
        <p:nvSpPr>
          <p:cNvPr id="4" name="Rectangle 3"/>
          <p:cNvSpPr/>
          <p:nvPr/>
        </p:nvSpPr>
        <p:spPr>
          <a:xfrm>
            <a:off x="493179" y="2015391"/>
            <a:ext cx="8285550" cy="4376583"/>
          </a:xfrm>
          <a:prstGeom prst="rect">
            <a:avLst/>
          </a:prstGeom>
        </p:spPr>
        <p:txBody>
          <a:bodyPr wrap="square">
            <a:spAutoFit/>
          </a:bodyPr>
          <a:lstStyle/>
          <a:p>
            <a:pPr>
              <a:lnSpc>
                <a:spcPct val="110000"/>
              </a:lnSpc>
            </a:pPr>
            <a:r>
              <a:rPr lang="en-US" sz="2400" baseline="30000" dirty="0"/>
              <a:t>T</a:t>
            </a:r>
            <a:r>
              <a:rPr lang="en-US" sz="2400" baseline="30000" dirty="0" smtClean="0"/>
              <a:t>o </a:t>
            </a:r>
            <a:r>
              <a:rPr lang="en-US" sz="2400" baseline="30000" dirty="0"/>
              <a:t>establish the correct operational framework, the answers to four key questions are required:</a:t>
            </a:r>
          </a:p>
          <a:p>
            <a:pPr marL="457200" indent="-457200">
              <a:lnSpc>
                <a:spcPct val="110000"/>
              </a:lnSpc>
              <a:buAutoNum type="arabicPeriod"/>
            </a:pPr>
            <a:r>
              <a:rPr lang="en-US" sz="2400" baseline="30000" dirty="0" smtClean="0"/>
              <a:t>“</a:t>
            </a:r>
            <a:r>
              <a:rPr lang="en-US" sz="2400" baseline="30000" dirty="0"/>
              <a:t>What is the </a:t>
            </a:r>
            <a:r>
              <a:rPr lang="en-US" sz="2400" baseline="30000" dirty="0" err="1"/>
              <a:t>firm‟s</a:t>
            </a:r>
            <a:r>
              <a:rPr lang="en-US" sz="2400" baseline="30000" dirty="0"/>
              <a:t> objective for ERM?</a:t>
            </a:r>
            <a:r>
              <a:rPr lang="en-US" sz="2400" baseline="30000" dirty="0" smtClean="0"/>
              <a:t>” These </a:t>
            </a:r>
            <a:r>
              <a:rPr lang="en-US" sz="2400" baseline="30000" dirty="0"/>
              <a:t>may include – strategic, compliance, operations and reporting. However prioritized, the objectives should be measurable and aligned toward the </a:t>
            </a:r>
            <a:r>
              <a:rPr lang="en-US" sz="2400" baseline="30000" dirty="0" err="1"/>
              <a:t>organisation</a:t>
            </a:r>
            <a:r>
              <a:rPr lang="en-US" sz="2400" baseline="30000" dirty="0"/>
              <a:t> (or pay- off)</a:t>
            </a:r>
            <a:r>
              <a:rPr lang="en-US" sz="2400" baseline="30000" dirty="0" smtClean="0"/>
              <a:t>.</a:t>
            </a:r>
          </a:p>
          <a:p>
            <a:pPr>
              <a:lnSpc>
                <a:spcPct val="110000"/>
              </a:lnSpc>
            </a:pPr>
            <a:endParaRPr lang="en-US" sz="2400" baseline="30000" dirty="0"/>
          </a:p>
          <a:p>
            <a:pPr>
              <a:lnSpc>
                <a:spcPct val="110000"/>
              </a:lnSpc>
            </a:pPr>
            <a:r>
              <a:rPr lang="en-US" sz="2400" baseline="30000" dirty="0"/>
              <a:t>2. “What will be the scope of the </a:t>
            </a:r>
            <a:r>
              <a:rPr lang="en-US" sz="2400" baseline="30000" dirty="0" err="1"/>
              <a:t>firm‟s</a:t>
            </a:r>
            <a:r>
              <a:rPr lang="en-US" sz="2400" baseline="30000" dirty="0"/>
              <a:t> ERM?” (scope of risks and processes</a:t>
            </a:r>
            <a:r>
              <a:rPr lang="en-US" sz="2400" baseline="30000" dirty="0" smtClean="0"/>
              <a:t>) </a:t>
            </a:r>
            <a:r>
              <a:rPr lang="en-US" sz="2400" baseline="30000" dirty="0"/>
              <a:t>Scope should cover all risks faced by the entity in whatever categories are used</a:t>
            </a:r>
            <a:r>
              <a:rPr lang="en-US" sz="2400" baseline="30000" dirty="0" smtClean="0"/>
              <a:t>, such </a:t>
            </a:r>
            <a:r>
              <a:rPr lang="en-US" sz="2400" baseline="30000" dirty="0"/>
              <a:t>as financial, hazard, strategic risks, and so on. The second dimension to this relates to the management processes aimed at influencing decision-making, such as strategic planning, internal audit, performance measurement, and so </a:t>
            </a:r>
            <a:r>
              <a:rPr lang="en-US" sz="2400" baseline="30000" dirty="0" smtClean="0"/>
              <a:t>on</a:t>
            </a:r>
          </a:p>
          <a:p>
            <a:pPr>
              <a:lnSpc>
                <a:spcPct val="110000"/>
              </a:lnSpc>
            </a:pPr>
            <a:endParaRPr lang="en-US" sz="2400" baseline="30000" dirty="0"/>
          </a:p>
          <a:p>
            <a:pPr>
              <a:lnSpc>
                <a:spcPct val="110000"/>
              </a:lnSpc>
            </a:pPr>
            <a:r>
              <a:rPr lang="en-US" sz="2400" baseline="30000" dirty="0"/>
              <a:t>3. “What kind of </a:t>
            </a:r>
            <a:r>
              <a:rPr lang="en-US" sz="2400" baseline="30000" dirty="0" err="1"/>
              <a:t>organisation</a:t>
            </a:r>
            <a:r>
              <a:rPr lang="en-US" sz="2400" baseline="30000" dirty="0"/>
              <a:t> structure around ERM will work for the firm?</a:t>
            </a:r>
            <a:r>
              <a:rPr lang="en-US" sz="2400" baseline="30000" dirty="0" smtClean="0"/>
              <a:t>” </a:t>
            </a:r>
            <a:r>
              <a:rPr lang="en-US" sz="2400" baseline="30000" dirty="0"/>
              <a:t>The structure describes the role and responsibilities of the players </a:t>
            </a:r>
            <a:r>
              <a:rPr lang="en-US" sz="2400" baseline="30000" dirty="0" smtClean="0"/>
              <a:t>involved</a:t>
            </a:r>
          </a:p>
          <a:p>
            <a:pPr>
              <a:lnSpc>
                <a:spcPct val="110000"/>
              </a:lnSpc>
            </a:pPr>
            <a:endParaRPr lang="en-US" sz="2400" baseline="30000" dirty="0"/>
          </a:p>
          <a:p>
            <a:r>
              <a:rPr lang="en-US" sz="2400" baseline="30000" dirty="0" smtClean="0"/>
              <a:t>4. And “What specific tools will be needed to implement it? </a:t>
            </a:r>
            <a:r>
              <a:rPr lang="en-US" sz="2400" baseline="30000" dirty="0"/>
              <a:t>Such tools include risk audit guides, </a:t>
            </a:r>
            <a:r>
              <a:rPr lang="en-US" sz="2400" baseline="30000" dirty="0" smtClean="0"/>
              <a:t>risk monitoring reports, stochastic risk models, and so on</a:t>
            </a:r>
            <a:endParaRPr lang="en-US" sz="2400" dirty="0" smtClean="0"/>
          </a:p>
        </p:txBody>
      </p:sp>
      <p:sp>
        <p:nvSpPr>
          <p:cNvPr id="5" name="Rectangle 4"/>
          <p:cNvSpPr/>
          <p:nvPr/>
        </p:nvSpPr>
        <p:spPr>
          <a:xfrm>
            <a:off x="567166" y="1201141"/>
            <a:ext cx="8186908" cy="830997"/>
          </a:xfrm>
          <a:prstGeom prst="rect">
            <a:avLst/>
          </a:prstGeom>
        </p:spPr>
        <p:txBody>
          <a:bodyPr wrap="square">
            <a:spAutoFit/>
          </a:bodyPr>
          <a:lstStyle/>
          <a:p>
            <a:r>
              <a:rPr lang="en-US" sz="2400" baseline="30000" dirty="0"/>
              <a:t>Jerry </a:t>
            </a:r>
            <a:r>
              <a:rPr lang="en-US" sz="2400" baseline="30000" dirty="0" err="1"/>
              <a:t>Micolis</a:t>
            </a:r>
            <a:r>
              <a:rPr lang="en-US" sz="2400" baseline="30000" dirty="0"/>
              <a:t> of Brinton Eaton Associates, Inc. says companies need to have a clear and company-specific “operational framework” in place first, and then use it to develop a company-specific ERM implementation plan</a:t>
            </a:r>
            <a:r>
              <a:rPr lang="en-US" sz="2400" baseline="30000" dirty="0" smtClean="0"/>
              <a:t>.</a:t>
            </a:r>
            <a:endParaRPr lang="en-US" sz="2400" dirty="0"/>
          </a:p>
        </p:txBody>
      </p:sp>
    </p:spTree>
    <p:extLst>
      <p:ext uri="{BB962C8B-B14F-4D97-AF65-F5344CB8AC3E}">
        <p14:creationId xmlns:p14="http://schemas.microsoft.com/office/powerpoint/2010/main" val="3303098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212DA5F-2C57-3E42-AAAB-07E950CF22A4}" type="slidenum">
              <a:rPr lang="en-US" smtClean="0"/>
              <a:t>17</a:t>
            </a:fld>
            <a:endParaRPr lang="en-US"/>
          </a:p>
        </p:txBody>
      </p:sp>
      <p:sp>
        <p:nvSpPr>
          <p:cNvPr id="2" name="Rectangle 1"/>
          <p:cNvSpPr/>
          <p:nvPr/>
        </p:nvSpPr>
        <p:spPr>
          <a:xfrm>
            <a:off x="567165" y="404717"/>
            <a:ext cx="8371853" cy="810478"/>
          </a:xfrm>
          <a:prstGeom prst="rect">
            <a:avLst/>
          </a:prstGeom>
        </p:spPr>
        <p:txBody>
          <a:bodyPr wrap="square">
            <a:spAutoFit/>
          </a:bodyPr>
          <a:lstStyle/>
          <a:p>
            <a:pPr>
              <a:lnSpc>
                <a:spcPct val="150000"/>
              </a:lnSpc>
            </a:pPr>
            <a:r>
              <a:rPr lang="en-US" sz="2400" b="1" baseline="30000" dirty="0"/>
              <a:t>Implementing ERM: Developing an ERM Program</a:t>
            </a:r>
          </a:p>
          <a:p>
            <a:pPr>
              <a:lnSpc>
                <a:spcPct val="150000"/>
              </a:lnSpc>
            </a:pPr>
            <a:r>
              <a:rPr lang="en-US" sz="2400" baseline="30000" dirty="0"/>
              <a:t>Enterprise Risk Management requires a systematic and disciplined approach for implementation</a:t>
            </a:r>
            <a:r>
              <a:rPr lang="en-US" baseline="30000" dirty="0"/>
              <a:t>.</a:t>
            </a:r>
            <a:endParaRPr lang="en-US" dirty="0"/>
          </a:p>
        </p:txBody>
      </p:sp>
      <p:sp>
        <p:nvSpPr>
          <p:cNvPr id="6" name="Rectangle 5"/>
          <p:cNvSpPr/>
          <p:nvPr/>
        </p:nvSpPr>
        <p:spPr>
          <a:xfrm>
            <a:off x="567165" y="1484977"/>
            <a:ext cx="8125259" cy="1549142"/>
          </a:xfrm>
          <a:prstGeom prst="rect">
            <a:avLst/>
          </a:prstGeom>
        </p:spPr>
        <p:txBody>
          <a:bodyPr wrap="square">
            <a:spAutoFit/>
          </a:bodyPr>
          <a:lstStyle/>
          <a:p>
            <a:pPr>
              <a:lnSpc>
                <a:spcPct val="150000"/>
              </a:lnSpc>
            </a:pPr>
            <a:r>
              <a:rPr lang="en-US" sz="2400" baseline="30000" dirty="0"/>
              <a:t>On the industry-level, RIMMS executive </a:t>
            </a:r>
            <a:r>
              <a:rPr lang="en-US" sz="2400" baseline="30000" dirty="0" smtClean="0"/>
              <a:t>report </a:t>
            </a:r>
            <a:r>
              <a:rPr lang="en-US" sz="2400" baseline="30000" dirty="0"/>
              <a:t>outlines the next step to be taken to achieve effective enterprise management. These steps are:</a:t>
            </a:r>
          </a:p>
          <a:p>
            <a:pPr>
              <a:lnSpc>
                <a:spcPct val="150000"/>
              </a:lnSpc>
            </a:pPr>
            <a:r>
              <a:rPr lang="en-US" sz="2400" baseline="30000" dirty="0"/>
              <a:t>1. To truly adopt an ERM culture (which is emphasized to be the key)</a:t>
            </a:r>
          </a:p>
          <a:p>
            <a:pPr>
              <a:lnSpc>
                <a:spcPct val="150000"/>
              </a:lnSpc>
            </a:pPr>
            <a:r>
              <a:rPr lang="en-US" sz="2400" baseline="30000" dirty="0"/>
              <a:t>2. To embrace and demonstrate appropriate ERM </a:t>
            </a:r>
            <a:r>
              <a:rPr lang="en-US" sz="2400" baseline="30000" dirty="0" err="1"/>
              <a:t>behaviours</a:t>
            </a:r>
            <a:r>
              <a:rPr lang="en-US" sz="2400" baseline="30000" dirty="0"/>
              <a:t> (or attributes</a:t>
            </a:r>
            <a:endParaRPr lang="en-US" sz="2400" dirty="0"/>
          </a:p>
        </p:txBody>
      </p:sp>
      <p:sp>
        <p:nvSpPr>
          <p:cNvPr id="7" name="Rectangle 6"/>
          <p:cNvSpPr/>
          <p:nvPr/>
        </p:nvSpPr>
        <p:spPr>
          <a:xfrm>
            <a:off x="591821" y="3013502"/>
            <a:ext cx="7767699" cy="1179810"/>
          </a:xfrm>
          <a:prstGeom prst="rect">
            <a:avLst/>
          </a:prstGeom>
        </p:spPr>
        <p:txBody>
          <a:bodyPr wrap="square">
            <a:spAutoFit/>
          </a:bodyPr>
          <a:lstStyle/>
          <a:p>
            <a:pPr>
              <a:lnSpc>
                <a:spcPct val="150000"/>
              </a:lnSpc>
            </a:pPr>
            <a:r>
              <a:rPr lang="en-US" sz="2400" baseline="30000" dirty="0"/>
              <a:t>3. To develop and reward internal risk management competencies, so as to motivate </a:t>
            </a:r>
            <a:endParaRPr lang="en-US" sz="2400" baseline="30000" dirty="0" smtClean="0"/>
          </a:p>
          <a:p>
            <a:pPr>
              <a:lnSpc>
                <a:spcPct val="150000"/>
              </a:lnSpc>
            </a:pPr>
            <a:r>
              <a:rPr lang="en-US" sz="2400" baseline="30000" dirty="0"/>
              <a:t> </a:t>
            </a:r>
            <a:r>
              <a:rPr lang="en-US" sz="2400" baseline="30000" dirty="0" smtClean="0"/>
              <a:t>    employees </a:t>
            </a:r>
            <a:r>
              <a:rPr lang="en-US" sz="2400" baseline="30000" dirty="0"/>
              <a:t>while showing management </a:t>
            </a:r>
            <a:r>
              <a:rPr lang="en-US" sz="2400" baseline="30000" dirty="0" smtClean="0"/>
              <a:t>concerns</a:t>
            </a:r>
          </a:p>
          <a:p>
            <a:pPr>
              <a:lnSpc>
                <a:spcPct val="150000"/>
              </a:lnSpc>
            </a:pPr>
            <a:r>
              <a:rPr lang="en-US" sz="2400" baseline="30000" dirty="0" smtClean="0"/>
              <a:t>4</a:t>
            </a:r>
            <a:r>
              <a:rPr lang="en-US" sz="2400" baseline="30000" dirty="0"/>
              <a:t>. To use ERM to inform management decision-making (both in risk and opportunity taking)</a:t>
            </a:r>
            <a:endParaRPr lang="en-US" sz="2400" dirty="0"/>
          </a:p>
        </p:txBody>
      </p:sp>
    </p:spTree>
    <p:extLst>
      <p:ext uri="{BB962C8B-B14F-4D97-AF65-F5344CB8AC3E}">
        <p14:creationId xmlns:p14="http://schemas.microsoft.com/office/powerpoint/2010/main" val="514438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212DA5F-2C57-3E42-AAAB-07E950CF22A4}" type="slidenum">
              <a:rPr lang="en-US" smtClean="0"/>
              <a:t>18</a:t>
            </a:fld>
            <a:endParaRPr lang="en-US"/>
          </a:p>
        </p:txBody>
      </p:sp>
      <p:sp>
        <p:nvSpPr>
          <p:cNvPr id="2" name="Rectangle 1"/>
          <p:cNvSpPr/>
          <p:nvPr/>
        </p:nvSpPr>
        <p:spPr>
          <a:xfrm>
            <a:off x="567165" y="404717"/>
            <a:ext cx="8371853" cy="810478"/>
          </a:xfrm>
          <a:prstGeom prst="rect">
            <a:avLst/>
          </a:prstGeom>
        </p:spPr>
        <p:txBody>
          <a:bodyPr wrap="square">
            <a:spAutoFit/>
          </a:bodyPr>
          <a:lstStyle/>
          <a:p>
            <a:pPr>
              <a:lnSpc>
                <a:spcPct val="150000"/>
              </a:lnSpc>
            </a:pPr>
            <a:r>
              <a:rPr lang="en-US" sz="2400" b="1" baseline="30000" dirty="0"/>
              <a:t>Implementing ERM: Developing an ERM Program</a:t>
            </a:r>
          </a:p>
          <a:p>
            <a:pPr>
              <a:lnSpc>
                <a:spcPct val="150000"/>
              </a:lnSpc>
            </a:pPr>
            <a:r>
              <a:rPr lang="en-US" sz="2400" baseline="30000" dirty="0"/>
              <a:t>Enterprise Risk Management requires a systematic and disciplined approach for implementation</a:t>
            </a:r>
            <a:r>
              <a:rPr lang="en-US" baseline="30000" dirty="0"/>
              <a:t>.</a:t>
            </a:r>
            <a:endParaRPr lang="en-US" dirty="0"/>
          </a:p>
        </p:txBody>
      </p:sp>
      <p:sp>
        <p:nvSpPr>
          <p:cNvPr id="4" name="Rectangle 3"/>
          <p:cNvSpPr/>
          <p:nvPr/>
        </p:nvSpPr>
        <p:spPr>
          <a:xfrm>
            <a:off x="850748" y="1355118"/>
            <a:ext cx="7792359" cy="1179810"/>
          </a:xfrm>
          <a:prstGeom prst="rect">
            <a:avLst/>
          </a:prstGeom>
        </p:spPr>
        <p:txBody>
          <a:bodyPr wrap="square">
            <a:spAutoFit/>
          </a:bodyPr>
          <a:lstStyle/>
          <a:p>
            <a:pPr>
              <a:lnSpc>
                <a:spcPct val="150000"/>
              </a:lnSpc>
            </a:pPr>
            <a:r>
              <a:rPr lang="en-US" sz="2400" baseline="30000" dirty="0"/>
              <a:t>De-risking the strategic business goals provides outcome/solutions which are necessary for repositioning the entire business, therefore re-evaluating the core processes that are key to </a:t>
            </a:r>
            <a:r>
              <a:rPr lang="en-US" sz="2400" baseline="30000" dirty="0" smtClean="0"/>
              <a:t>creating</a:t>
            </a:r>
            <a:endParaRPr lang="en-US" dirty="0"/>
          </a:p>
        </p:txBody>
      </p:sp>
      <p:sp>
        <p:nvSpPr>
          <p:cNvPr id="5" name="Rectangle 4"/>
          <p:cNvSpPr/>
          <p:nvPr/>
        </p:nvSpPr>
        <p:spPr>
          <a:xfrm>
            <a:off x="868079" y="2713036"/>
            <a:ext cx="6110513" cy="810478"/>
          </a:xfrm>
          <a:prstGeom prst="rect">
            <a:avLst/>
          </a:prstGeom>
        </p:spPr>
        <p:txBody>
          <a:bodyPr wrap="square">
            <a:spAutoFit/>
          </a:bodyPr>
          <a:lstStyle/>
          <a:p>
            <a:pPr>
              <a:lnSpc>
                <a:spcPct val="150000"/>
              </a:lnSpc>
            </a:pPr>
            <a:r>
              <a:rPr lang="en-US" sz="2400" baseline="30000" dirty="0"/>
              <a:t>value for the business. This will ultimately lead to the re-evaluation of supporting processes down to </a:t>
            </a:r>
            <a:r>
              <a:rPr lang="en-US" sz="2400" baseline="30000" dirty="0" err="1"/>
              <a:t>itemised</a:t>
            </a:r>
            <a:r>
              <a:rPr lang="en-US" sz="2400" baseline="30000" dirty="0"/>
              <a:t> tasks.</a:t>
            </a:r>
            <a:endParaRPr lang="en-US" sz="2400" dirty="0"/>
          </a:p>
        </p:txBody>
      </p:sp>
      <p:sp>
        <p:nvSpPr>
          <p:cNvPr id="8" name="Rectangle 7"/>
          <p:cNvSpPr/>
          <p:nvPr/>
        </p:nvSpPr>
        <p:spPr>
          <a:xfrm>
            <a:off x="1003713" y="3659406"/>
            <a:ext cx="7639394" cy="2287806"/>
          </a:xfrm>
          <a:prstGeom prst="rect">
            <a:avLst/>
          </a:prstGeom>
        </p:spPr>
        <p:txBody>
          <a:bodyPr wrap="square">
            <a:spAutoFit/>
          </a:bodyPr>
          <a:lstStyle/>
          <a:p>
            <a:pPr>
              <a:lnSpc>
                <a:spcPct val="150000"/>
              </a:lnSpc>
            </a:pPr>
            <a:r>
              <a:rPr lang="en-US" sz="2400" baseline="30000" dirty="0"/>
              <a:t>As various processes cuts across functions, the utilization of multi-disciplinary teams effectively and efficiently improves performance by reducing extra resources, time taken, and forward/backward information flow, as well as increasing the concentration of needed resources. It thus, makes performance management easier and more effective by improving traceability, clear accountability and responsibility definition. The internal control mechanisms are therefore easily monitored and controlled</a:t>
            </a:r>
            <a:endParaRPr lang="en-US" sz="2400" dirty="0"/>
          </a:p>
        </p:txBody>
      </p:sp>
    </p:spTree>
    <p:extLst>
      <p:ext uri="{BB962C8B-B14F-4D97-AF65-F5344CB8AC3E}">
        <p14:creationId xmlns:p14="http://schemas.microsoft.com/office/powerpoint/2010/main" val="2699760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558822946"/>
              </p:ext>
            </p:extLst>
          </p:nvPr>
        </p:nvGraphicFramePr>
        <p:xfrm>
          <a:off x="509154" y="560226"/>
          <a:ext cx="8227702" cy="5078286"/>
        </p:xfrm>
        <a:graphic>
          <a:graphicData uri="http://schemas.openxmlformats.org/drawingml/2006/table">
            <a:tbl>
              <a:tblPr firstRow="1" bandRow="1">
                <a:tableStyleId>{5C22544A-7EE6-4342-B048-85BDC9FD1C3A}</a:tableStyleId>
              </a:tblPr>
              <a:tblGrid>
                <a:gridCol w="262742"/>
                <a:gridCol w="3859481"/>
                <a:gridCol w="4105479"/>
              </a:tblGrid>
              <a:tr h="190131">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300" b="1" dirty="0" smtClean="0">
                          <a:solidFill>
                            <a:srgbClr val="000000"/>
                          </a:solidFill>
                        </a:rPr>
                        <a:t>RISK MANAGEMENT PROCESS -                     ISO 31000:2009(E) </a:t>
                      </a:r>
                      <a:endParaRPr lang="en-US" sz="1300" b="1" dirty="0" smtClean="0">
                        <a:solidFill>
                          <a:srgbClr val="000000"/>
                        </a:solidFill>
                      </a:endParaRPr>
                    </a:p>
                  </a:txBody>
                  <a:tcPr marL="68580" marR="68580" marT="0" marB="0" anchor="ctr">
                    <a:lnL w="6350" cap="flat" cmpd="sng" algn="ctr">
                      <a:solidFill>
                        <a:prstClr val="black">
                          <a:lumMod val="65000"/>
                          <a:lumOff val="35000"/>
                        </a:prstClr>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solidFill>
                      <a:srgbClr val="8AB0E8"/>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dirty="0" smtClean="0">
                        <a:solidFill>
                          <a:schemeClr val="tx1"/>
                        </a:solidFill>
                        <a:effectLst/>
                        <a:latin typeface="+mn-lt"/>
                        <a:ea typeface="Calibri"/>
                        <a:cs typeface="Times New Roman"/>
                      </a:endParaRPr>
                    </a:p>
                  </a:txBody>
                  <a:tcPr marL="68580" marR="68580" marT="0" marB="0" anchor="ctr">
                    <a:lnL w="9525" cap="flat" cmpd="sng" algn="ctr">
                      <a:solidFill>
                        <a:srgbClr val="595959"/>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solidFill>
                      <a:srgbClr val="95B3D7"/>
                    </a:solidFill>
                  </a:tcPr>
                </a:tc>
                <a:tc hMerge="1">
                  <a:txBody>
                    <a:bodyPr/>
                    <a:lstStyle/>
                    <a:p>
                      <a:endParaRPr lang="en-US"/>
                    </a:p>
                  </a:txBody>
                  <a:tcPr/>
                </a:tc>
              </a:tr>
              <a:tr h="189664">
                <a:tc gridSpan="3">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300" b="1" dirty="0" smtClean="0">
                        <a:solidFill>
                          <a:schemeClr val="tx1"/>
                        </a:solidFill>
                        <a:effectLst/>
                        <a:latin typeface="+mn-lt"/>
                        <a:ea typeface="Calibri"/>
                        <a:cs typeface="Times New Roman"/>
                      </a:endParaRPr>
                    </a:p>
                  </a:txBody>
                  <a:tcPr marL="68580" marR="68580" marT="0" marB="0" anchor="ctr">
                    <a:lnL w="6350" cap="flat" cmpd="sng" algn="ctr">
                      <a:noFill/>
                      <a:prstDash val="solid"/>
                      <a:round/>
                      <a:headEnd type="none" w="med" len="med"/>
                      <a:tailEnd type="none" w="med" len="med"/>
                    </a:lnL>
                    <a:lnR w="9525" cap="flat" cmpd="sng" algn="ctr">
                      <a:no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dirty="0" smtClean="0">
                        <a:solidFill>
                          <a:schemeClr val="tx1"/>
                        </a:solidFill>
                        <a:effectLst/>
                        <a:latin typeface="+mn-lt"/>
                        <a:ea typeface="Calibri"/>
                        <a:cs typeface="Times New Roman"/>
                      </a:endParaRPr>
                    </a:p>
                  </a:txBody>
                  <a:tcPr marL="68580" marR="68580" marT="0" marB="0" anchor="ctr">
                    <a:lnL w="9525" cap="flat" cmpd="sng" algn="ctr">
                      <a:solidFill>
                        <a:srgbClr val="595959"/>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noFill/>
                  </a:tcPr>
                </a:tc>
                <a:tc hMerge="1">
                  <a:txBody>
                    <a:bodyPr/>
                    <a:lstStyle/>
                    <a:p>
                      <a:endParaRPr lang="en-US"/>
                    </a:p>
                  </a:txBody>
                  <a:tcPr/>
                </a:tc>
              </a:tr>
              <a:tr h="266211">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b="1" dirty="0" smtClean="0">
                          <a:solidFill>
                            <a:schemeClr val="tx1"/>
                          </a:solidFill>
                          <a:effectLst/>
                          <a:latin typeface="+mn-lt"/>
                          <a:ea typeface="Calibri"/>
                          <a:cs typeface="Times New Roman"/>
                        </a:rPr>
                        <a:t>The Structure and Administration of Risk Management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dirty="0" smtClean="0">
                        <a:solidFill>
                          <a:schemeClr val="tx1"/>
                        </a:solidFill>
                        <a:effectLst/>
                        <a:latin typeface="+mn-lt"/>
                        <a:ea typeface="Calibri"/>
                        <a:cs typeface="Times New Roman"/>
                      </a:endParaRPr>
                    </a:p>
                  </a:txBody>
                  <a:tcPr marL="68580" marR="68580" marT="0" marB="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AB0E8"/>
                    </a:solidFill>
                  </a:tcPr>
                </a:tc>
                <a:tc hMerge="1">
                  <a:txBody>
                    <a:bodyPr/>
                    <a:lstStyle/>
                    <a:p>
                      <a:pPr algn="ctr"/>
                      <a:endParaRPr lang="en-US" sz="1200" dirty="0">
                        <a:solidFill>
                          <a:srgbClr val="000000"/>
                        </a:solidFill>
                      </a:endParaRPr>
                    </a:p>
                  </a:txBody>
                  <a:tcPr marL="68580" marR="68580" marT="0" marB="0" anchor="ctr">
                    <a:lnL w="6350" cap="flat" cmpd="sng" algn="ctr">
                      <a:solidFill>
                        <a:prstClr val="black">
                          <a:lumMod val="65000"/>
                          <a:lumOff val="35000"/>
                        </a:prstClr>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solidFill>
                      <a:srgbClr val="95B3D7"/>
                    </a:solidFill>
                  </a:tcPr>
                </a:tc>
              </a:tr>
              <a:tr h="379327">
                <a:tc>
                  <a:txBody>
                    <a:bodyPr/>
                    <a:lstStyle/>
                    <a:p>
                      <a:endParaRPr lang="en-US" sz="1300" b="1" dirty="0" smtClean="0"/>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b="1" dirty="0" smtClean="0"/>
                    </a:p>
                    <a:p>
                      <a:r>
                        <a:rPr lang="en-US" sz="1300" b="1" dirty="0" smtClean="0"/>
                        <a:t>Risk Management Policy </a:t>
                      </a:r>
                    </a:p>
                  </a:txBody>
                  <a:tcPr marL="68580" marR="68580" marT="0" marB="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b="1" dirty="0" smtClean="0"/>
                    </a:p>
                    <a:p>
                      <a:r>
                        <a:rPr lang="en-US" sz="1300" b="1" dirty="0" smtClean="0"/>
                        <a:t>Role of the Risk Management Function </a:t>
                      </a:r>
                    </a:p>
                  </a:txBody>
                  <a:tcPr marL="68580" marR="68580" marT="0" marB="0" anchor="ctr">
                    <a:lnL w="12700" cap="flat" cmpd="sng" algn="ctr">
                      <a:noFill/>
                      <a:prstDash val="solid"/>
                      <a:round/>
                      <a:headEnd type="none" w="med" len="med"/>
                      <a:tailEnd type="none" w="med" len="med"/>
                    </a:lnL>
                    <a:lnR w="9525" cap="flat" cmpd="sng" algn="ctr">
                      <a:solidFill>
                        <a:prstClr val="black"/>
                      </a:solid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noFill/>
                  </a:tcPr>
                </a:tc>
              </a:tr>
              <a:tr h="61603">
                <a:tc>
                  <a:txBody>
                    <a:bodyPr/>
                    <a:lstStyle/>
                    <a:p>
                      <a:endParaRPr lang="en-US" sz="400" dirty="0"/>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400" dirty="0"/>
                    </a:p>
                  </a:txBody>
                  <a:tcPr marL="68580" marR="68580" marT="0" marB="0">
                    <a:lnL w="635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400" dirty="0"/>
                    </a:p>
                  </a:txBody>
                  <a:tcPr marL="68580" marR="68580" marT="0" marB="0">
                    <a:lnL w="12700" cap="flat" cmpd="sng" algn="ctr">
                      <a:no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r>
              <a:tr h="3957992">
                <a:tc>
                  <a:txBody>
                    <a:bodyPr/>
                    <a:lstStyle/>
                    <a:p>
                      <a:endParaRPr lang="en-US" sz="1200" dirty="0"/>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kern="1200" dirty="0" smtClean="0">
                          <a:solidFill>
                            <a:schemeClr val="dk1"/>
                          </a:solidFill>
                          <a:effectLst/>
                          <a:latin typeface="+mn-lt"/>
                          <a:ea typeface="+mn-ea"/>
                          <a:cs typeface="+mn-cs"/>
                        </a:rPr>
                        <a:t>An </a:t>
                      </a:r>
                      <a:r>
                        <a:rPr lang="en-US" sz="1200" kern="1200" dirty="0" err="1" smtClean="0">
                          <a:solidFill>
                            <a:schemeClr val="dk1"/>
                          </a:solidFill>
                          <a:effectLst/>
                          <a:latin typeface="+mn-lt"/>
                          <a:ea typeface="+mn-ea"/>
                          <a:cs typeface="+mn-cs"/>
                        </a:rPr>
                        <a:t>organisation’s</a:t>
                      </a:r>
                      <a:r>
                        <a:rPr lang="en-US" sz="1200" kern="1200" dirty="0" smtClean="0">
                          <a:solidFill>
                            <a:schemeClr val="dk1"/>
                          </a:solidFill>
                          <a:effectLst/>
                          <a:latin typeface="+mn-lt"/>
                          <a:ea typeface="+mn-ea"/>
                          <a:cs typeface="+mn-cs"/>
                        </a:rPr>
                        <a:t> risk management policy should set out its approach to and appetite for risk and its approach to risk management. The policy should also set out responsibilities for risk management throughout the company . Furthermore, it should refer  to any legal requirements for policy statements </a:t>
                      </a:r>
                      <a:r>
                        <a:rPr lang="en-US" sz="1200" kern="1200" dirty="0" err="1" smtClean="0">
                          <a:solidFill>
                            <a:schemeClr val="dk1"/>
                          </a:solidFill>
                          <a:effectLst/>
                          <a:latin typeface="+mn-lt"/>
                          <a:ea typeface="+mn-ea"/>
                          <a:cs typeface="+mn-cs"/>
                        </a:rPr>
                        <a:t>eg</a:t>
                      </a:r>
                      <a:r>
                        <a:rPr lang="en-US" sz="1200" kern="1200" dirty="0" smtClean="0">
                          <a:solidFill>
                            <a:schemeClr val="dk1"/>
                          </a:solidFill>
                          <a:effectLst/>
                          <a:latin typeface="+mn-lt"/>
                          <a:ea typeface="+mn-ea"/>
                          <a:cs typeface="+mn-cs"/>
                        </a:rPr>
                        <a:t>. for Health and Safety.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Attaching to the risk management  process is an integrated set of tools and techniques for use  in the various stages of the business process. </a:t>
                      </a:r>
                    </a:p>
                    <a:p>
                      <a:pPr marL="0" marR="0" indent="0" algn="l" defTabSz="457200" rtl="0" eaLnBrk="1" fontAlgn="auto" latinLnBrk="0" hangingPunct="1">
                        <a:lnSpc>
                          <a:spcPts val="1200"/>
                        </a:lnSpc>
                        <a:spcBef>
                          <a:spcPts val="0"/>
                        </a:spcBef>
                        <a:spcAft>
                          <a:spcPts val="0"/>
                        </a:spcAft>
                        <a:buClrTx/>
                        <a:buSzTx/>
                        <a:buFontTx/>
                        <a:buNone/>
                        <a:tabLst/>
                        <a:defRPr/>
                      </a:pPr>
                      <a:endParaRPr lang="en-US" sz="1200" kern="1200" dirty="0" smtClean="0">
                        <a:solidFill>
                          <a:schemeClr val="dk1"/>
                        </a:solidFill>
                        <a:effectLst/>
                        <a:latin typeface="+mn-lt"/>
                        <a:ea typeface="+mn-ea"/>
                        <a:cs typeface="+mn-cs"/>
                      </a:endParaRPr>
                    </a:p>
                    <a:p>
                      <a:pPr marL="0" marR="0" indent="0" algn="l" defTabSz="457200" rtl="0" eaLnBrk="1" fontAlgn="auto" latinLnBrk="0" hangingPunct="1">
                        <a:lnSpc>
                          <a:spcPts val="12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To work effectively, the risk management process requires</a:t>
                      </a:r>
                      <a:r>
                        <a:rPr lang="en-US" sz="1800" kern="1200" dirty="0" smtClean="0">
                          <a:solidFill>
                            <a:schemeClr val="dk1"/>
                          </a:solidFill>
                          <a:effectLst/>
                          <a:latin typeface="+mn-lt"/>
                          <a:ea typeface="+mn-ea"/>
                          <a:cs typeface="+mn-cs"/>
                        </a:rPr>
                        <a:t>:</a:t>
                      </a:r>
                    </a:p>
                    <a:p>
                      <a:pPr marL="171450" marR="0" lvl="0" indent="-171450" algn="l" defTabSz="457200" rtl="0" eaLnBrk="1" fontAlgn="auto" latinLnBrk="0" hangingPunct="1">
                        <a:lnSpc>
                          <a:spcPct val="130000"/>
                        </a:lnSpc>
                        <a:spcBef>
                          <a:spcPts val="0"/>
                        </a:spcBef>
                        <a:spcAft>
                          <a:spcPts val="0"/>
                        </a:spcAft>
                        <a:buClrTx/>
                        <a:buSzTx/>
                        <a:buFont typeface="Wingdings" charset="2"/>
                        <a:buChar char="v"/>
                        <a:tabLst/>
                        <a:defRPr/>
                      </a:pPr>
                      <a:r>
                        <a:rPr lang="en-US" sz="1200" kern="1200" dirty="0" smtClean="0">
                          <a:solidFill>
                            <a:schemeClr val="dk1"/>
                          </a:solidFill>
                          <a:effectLst/>
                          <a:latin typeface="+mn-lt"/>
                          <a:ea typeface="+mn-ea"/>
                          <a:cs typeface="+mn-cs"/>
                        </a:rPr>
                        <a:t>commitment from the Managing Director and</a:t>
                      </a:r>
                    </a:p>
                    <a:p>
                      <a:pPr marL="0" marR="0" lvl="0" indent="0" algn="l" defTabSz="457200" rtl="0" eaLnBrk="1" fontAlgn="auto" latinLnBrk="0" hangingPunct="1">
                        <a:lnSpc>
                          <a:spcPct val="130000"/>
                        </a:lnSpc>
                        <a:spcBef>
                          <a:spcPts val="0"/>
                        </a:spcBef>
                        <a:spcAft>
                          <a:spcPts val="0"/>
                        </a:spcAft>
                        <a:buClrTx/>
                        <a:buSzTx/>
                        <a:buFont typeface="Wingdings" charset="2"/>
                        <a:buNone/>
                        <a:tabLst/>
                        <a:defRPr/>
                      </a:pPr>
                      <a:r>
                        <a:rPr lang="en-US" sz="1200" kern="1200" dirty="0" smtClean="0">
                          <a:solidFill>
                            <a:schemeClr val="dk1"/>
                          </a:solidFill>
                          <a:effectLst/>
                          <a:latin typeface="+mn-lt"/>
                          <a:ea typeface="+mn-ea"/>
                          <a:cs typeface="+mn-cs"/>
                        </a:rPr>
                        <a:t>     executive management of  the company </a:t>
                      </a:r>
                    </a:p>
                    <a:p>
                      <a:pPr marL="171450" marR="0" lvl="0" indent="-171450" algn="l" defTabSz="457200" rtl="0" eaLnBrk="1" fontAlgn="auto" latinLnBrk="0" hangingPunct="1">
                        <a:lnSpc>
                          <a:spcPct val="130000"/>
                        </a:lnSpc>
                        <a:spcBef>
                          <a:spcPts val="0"/>
                        </a:spcBef>
                        <a:spcAft>
                          <a:spcPts val="0"/>
                        </a:spcAft>
                        <a:buClrTx/>
                        <a:buSzTx/>
                        <a:buFont typeface="Wingdings" charset="2"/>
                        <a:buChar char="v"/>
                        <a:tabLst/>
                        <a:defRPr/>
                      </a:pPr>
                      <a:r>
                        <a:rPr lang="en-US" sz="1200" kern="1200" dirty="0" smtClean="0">
                          <a:solidFill>
                            <a:schemeClr val="dk1"/>
                          </a:solidFill>
                          <a:effectLst/>
                          <a:latin typeface="+mn-lt"/>
                          <a:ea typeface="+mn-ea"/>
                          <a:cs typeface="+mn-cs"/>
                        </a:rPr>
                        <a:t>assignment of responsibilities within the company  </a:t>
                      </a:r>
                    </a:p>
                    <a:p>
                      <a:pPr marL="171450" marR="0" lvl="0" indent="-171450" algn="l" defTabSz="457200" rtl="0" eaLnBrk="1" fontAlgn="auto" latinLnBrk="0" hangingPunct="1">
                        <a:lnSpc>
                          <a:spcPct val="130000"/>
                        </a:lnSpc>
                        <a:spcBef>
                          <a:spcPts val="0"/>
                        </a:spcBef>
                        <a:spcAft>
                          <a:spcPts val="0"/>
                        </a:spcAft>
                        <a:buClrTx/>
                        <a:buSzTx/>
                        <a:buFont typeface="Wingdings" charset="2"/>
                        <a:buChar char="v"/>
                        <a:tabLst/>
                        <a:defRPr/>
                      </a:pPr>
                      <a:r>
                        <a:rPr lang="en-US" sz="1200" kern="1200" dirty="0" smtClean="0">
                          <a:solidFill>
                            <a:schemeClr val="dk1"/>
                          </a:solidFill>
                          <a:effectLst/>
                          <a:latin typeface="+mn-lt"/>
                          <a:ea typeface="+mn-ea"/>
                          <a:cs typeface="+mn-cs"/>
                        </a:rPr>
                        <a:t>allocation of appropriate resources for training and the development of an enhanced risk awareness by all stakeholders. </a:t>
                      </a:r>
                    </a:p>
                    <a:p>
                      <a:endParaRPr lang="en-US" sz="1200" kern="1200" dirty="0" smtClean="0">
                        <a:solidFill>
                          <a:schemeClr val="dk1"/>
                        </a:solidFill>
                        <a:effectLst/>
                        <a:latin typeface="+mn-lt"/>
                        <a:ea typeface="+mn-ea"/>
                        <a:cs typeface="+mn-cs"/>
                      </a:endParaRPr>
                    </a:p>
                    <a:p>
                      <a:endParaRPr lang="en-US" sz="1200" dirty="0"/>
                    </a:p>
                  </a:txBody>
                  <a:tcPr marL="68580" marR="68580" marT="0" marB="0">
                    <a:lnL w="635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The role of the Risk Management function should include the following:</a:t>
                      </a:r>
                    </a:p>
                    <a:p>
                      <a:endParaRPr lang="en-US" sz="1200" kern="1200" dirty="0" smtClean="0">
                        <a:solidFill>
                          <a:schemeClr val="dk1"/>
                        </a:solidFill>
                        <a:effectLst/>
                        <a:latin typeface="+mn-lt"/>
                        <a:ea typeface="+mn-ea"/>
                        <a:cs typeface="+mn-cs"/>
                      </a:endParaRPr>
                    </a:p>
                    <a:p>
                      <a:pPr marL="171450" lvl="0" indent="-171450">
                        <a:lnSpc>
                          <a:spcPct val="130000"/>
                        </a:lnSpc>
                        <a:buFont typeface="Wingdings" charset="2"/>
                        <a:buChar char="v"/>
                      </a:pPr>
                      <a:r>
                        <a:rPr lang="en-US" sz="1200" i="0" kern="1200" dirty="0" smtClean="0">
                          <a:solidFill>
                            <a:schemeClr val="dk1"/>
                          </a:solidFill>
                          <a:effectLst/>
                          <a:latin typeface="+mn-lt"/>
                          <a:ea typeface="+mn-ea"/>
                          <a:cs typeface="+mn-cs"/>
                        </a:rPr>
                        <a:t>setting policy and strategy for risk management</a:t>
                      </a:r>
                    </a:p>
                    <a:p>
                      <a:pPr marL="171450" marR="0" lvl="0" indent="-171450" algn="l" defTabSz="457200" rtl="0" eaLnBrk="1" fontAlgn="auto" latinLnBrk="0" hangingPunct="1">
                        <a:lnSpc>
                          <a:spcPct val="130000"/>
                        </a:lnSpc>
                        <a:spcBef>
                          <a:spcPts val="0"/>
                        </a:spcBef>
                        <a:spcAft>
                          <a:spcPts val="0"/>
                        </a:spcAft>
                        <a:buClrTx/>
                        <a:buSzTx/>
                        <a:buFont typeface="Wingdings" charset="2"/>
                        <a:buChar char="v"/>
                        <a:tabLst/>
                        <a:defRPr/>
                      </a:pPr>
                      <a:r>
                        <a:rPr lang="en-US" sz="1200" i="0" kern="1200" dirty="0" smtClean="0">
                          <a:solidFill>
                            <a:schemeClr val="dk1"/>
                          </a:solidFill>
                          <a:effectLst/>
                          <a:latin typeface="+mn-lt"/>
                          <a:ea typeface="+mn-ea"/>
                          <a:cs typeface="+mn-cs"/>
                        </a:rPr>
                        <a:t>primary champion of risk management at strategic and operational level</a:t>
                      </a:r>
                    </a:p>
                    <a:p>
                      <a:pPr marL="171450" marR="0" lvl="0" indent="-171450" algn="l" defTabSz="457200" rtl="0" eaLnBrk="1" fontAlgn="auto" latinLnBrk="0" hangingPunct="1">
                        <a:lnSpc>
                          <a:spcPct val="130000"/>
                        </a:lnSpc>
                        <a:spcBef>
                          <a:spcPts val="0"/>
                        </a:spcBef>
                        <a:spcAft>
                          <a:spcPts val="0"/>
                        </a:spcAft>
                        <a:buClrTx/>
                        <a:buSzTx/>
                        <a:buFont typeface="Wingdings" charset="2"/>
                        <a:buChar char="v"/>
                        <a:tabLst/>
                        <a:defRPr/>
                      </a:pPr>
                      <a:r>
                        <a:rPr lang="en-US" sz="1200" i="0" kern="1200" dirty="0" smtClean="0">
                          <a:solidFill>
                            <a:schemeClr val="dk1"/>
                          </a:solidFill>
                          <a:effectLst/>
                          <a:latin typeface="+mn-lt"/>
                          <a:ea typeface="+mn-ea"/>
                          <a:cs typeface="+mn-cs"/>
                        </a:rPr>
                        <a:t>building a risk aware culture within the company  incl.</a:t>
                      </a:r>
                      <a:r>
                        <a:rPr lang="en-US" sz="1200" i="0" kern="1200" baseline="0" dirty="0" smtClean="0">
                          <a:solidFill>
                            <a:schemeClr val="dk1"/>
                          </a:solidFill>
                          <a:effectLst/>
                          <a:latin typeface="+mn-lt"/>
                          <a:ea typeface="+mn-ea"/>
                          <a:cs typeface="+mn-cs"/>
                        </a:rPr>
                        <a:t> </a:t>
                      </a:r>
                      <a:r>
                        <a:rPr lang="en-US" sz="1200" i="0" kern="1200" dirty="0" smtClean="0">
                          <a:solidFill>
                            <a:schemeClr val="dk1"/>
                          </a:solidFill>
                          <a:effectLst/>
                          <a:latin typeface="+mn-lt"/>
                          <a:ea typeface="+mn-ea"/>
                          <a:cs typeface="+mn-cs"/>
                        </a:rPr>
                        <a:t>education</a:t>
                      </a:r>
                    </a:p>
                    <a:p>
                      <a:pPr marL="171450" marR="0" lvl="0" indent="-171450" algn="l" defTabSz="457200" rtl="0" eaLnBrk="1" fontAlgn="auto" latinLnBrk="0" hangingPunct="1">
                        <a:lnSpc>
                          <a:spcPct val="130000"/>
                        </a:lnSpc>
                        <a:spcBef>
                          <a:spcPts val="0"/>
                        </a:spcBef>
                        <a:spcAft>
                          <a:spcPts val="0"/>
                        </a:spcAft>
                        <a:buClrTx/>
                        <a:buSzTx/>
                        <a:buFont typeface="Wingdings" charset="2"/>
                        <a:buChar char="v"/>
                        <a:tabLst/>
                        <a:defRPr/>
                      </a:pPr>
                      <a:r>
                        <a:rPr lang="en-US" sz="1200" i="0" kern="1200" dirty="0" smtClean="0">
                          <a:solidFill>
                            <a:schemeClr val="dk1"/>
                          </a:solidFill>
                          <a:effectLst/>
                          <a:latin typeface="+mn-lt"/>
                          <a:ea typeface="+mn-ea"/>
                          <a:cs typeface="+mn-cs"/>
                        </a:rPr>
                        <a:t>establishing internal risk policy and structures for business units</a:t>
                      </a:r>
                    </a:p>
                    <a:p>
                      <a:pPr marL="171450" marR="0" lvl="0" indent="-171450" algn="l" defTabSz="457200" rtl="0" eaLnBrk="1" fontAlgn="auto" latinLnBrk="0" hangingPunct="1">
                        <a:lnSpc>
                          <a:spcPct val="130000"/>
                        </a:lnSpc>
                        <a:spcBef>
                          <a:spcPts val="0"/>
                        </a:spcBef>
                        <a:spcAft>
                          <a:spcPts val="0"/>
                        </a:spcAft>
                        <a:buClrTx/>
                        <a:buSzTx/>
                        <a:buFont typeface="Wingdings" charset="2"/>
                        <a:buChar char="v"/>
                        <a:tabLst/>
                        <a:defRPr/>
                      </a:pPr>
                      <a:r>
                        <a:rPr lang="en-US" sz="1200" i="0" kern="1200" dirty="0" smtClean="0">
                          <a:solidFill>
                            <a:schemeClr val="dk1"/>
                          </a:solidFill>
                          <a:effectLst/>
                          <a:latin typeface="+mn-lt"/>
                          <a:ea typeface="+mn-ea"/>
                          <a:cs typeface="+mn-cs"/>
                        </a:rPr>
                        <a:t>designing and reviewing processes for risk management</a:t>
                      </a:r>
                    </a:p>
                    <a:p>
                      <a:pPr marL="171450" lvl="0" indent="-171450">
                        <a:lnSpc>
                          <a:spcPct val="130000"/>
                        </a:lnSpc>
                        <a:buFont typeface="Wingdings" charset="2"/>
                        <a:buChar char="v"/>
                      </a:pPr>
                      <a:r>
                        <a:rPr lang="en-US" sz="1200" i="0" kern="1200" dirty="0" err="1" smtClean="0">
                          <a:solidFill>
                            <a:schemeClr val="dk1"/>
                          </a:solidFill>
                          <a:effectLst/>
                          <a:latin typeface="+mn-lt"/>
                          <a:ea typeface="+mn-ea"/>
                          <a:cs typeface="+mn-cs"/>
                        </a:rPr>
                        <a:t>co-ordinating</a:t>
                      </a:r>
                      <a:r>
                        <a:rPr lang="en-US" sz="1200" i="0" kern="1200" dirty="0" smtClean="0">
                          <a:solidFill>
                            <a:schemeClr val="dk1"/>
                          </a:solidFill>
                          <a:effectLst/>
                          <a:latin typeface="+mn-lt"/>
                          <a:ea typeface="+mn-ea"/>
                          <a:cs typeface="+mn-cs"/>
                        </a:rPr>
                        <a:t> the various functional activities which advise on risk management issues within the </a:t>
                      </a:r>
                      <a:r>
                        <a:rPr lang="en-US" sz="1200" i="0" kern="1200" dirty="0" err="1" smtClean="0">
                          <a:solidFill>
                            <a:schemeClr val="dk1"/>
                          </a:solidFill>
                          <a:effectLst/>
                          <a:latin typeface="+mn-lt"/>
                          <a:ea typeface="+mn-ea"/>
                          <a:cs typeface="+mn-cs"/>
                        </a:rPr>
                        <a:t>organisation</a:t>
                      </a:r>
                      <a:endParaRPr lang="en-US" sz="1200" i="0" kern="1200" dirty="0" smtClean="0">
                        <a:solidFill>
                          <a:schemeClr val="dk1"/>
                        </a:solidFill>
                        <a:effectLst/>
                        <a:latin typeface="+mn-lt"/>
                        <a:ea typeface="+mn-ea"/>
                        <a:cs typeface="+mn-cs"/>
                      </a:endParaRPr>
                    </a:p>
                    <a:p>
                      <a:pPr marL="171450" lvl="0" indent="-171450">
                        <a:lnSpc>
                          <a:spcPct val="130000"/>
                        </a:lnSpc>
                        <a:buFont typeface="Wingdings" charset="2"/>
                        <a:buChar char="v"/>
                      </a:pPr>
                      <a:r>
                        <a:rPr lang="en-US" sz="1200" i="0" kern="1200" dirty="0" smtClean="0">
                          <a:solidFill>
                            <a:schemeClr val="dk1"/>
                          </a:solidFill>
                          <a:effectLst/>
                          <a:latin typeface="+mn-lt"/>
                          <a:ea typeface="+mn-ea"/>
                          <a:cs typeface="+mn-cs"/>
                        </a:rPr>
                        <a:t>developing risk response processes, including contingency and business continuity </a:t>
                      </a:r>
                      <a:r>
                        <a:rPr lang="en-US" sz="1200" i="0" kern="1200" dirty="0" err="1" smtClean="0">
                          <a:solidFill>
                            <a:schemeClr val="dk1"/>
                          </a:solidFill>
                          <a:effectLst/>
                          <a:latin typeface="+mn-lt"/>
                          <a:ea typeface="+mn-ea"/>
                          <a:cs typeface="+mn-cs"/>
                        </a:rPr>
                        <a:t>programmes</a:t>
                      </a:r>
                      <a:endParaRPr lang="en-US" sz="1200" i="0" kern="1200" dirty="0" smtClean="0">
                        <a:solidFill>
                          <a:schemeClr val="dk1"/>
                        </a:solidFill>
                        <a:effectLst/>
                        <a:latin typeface="+mn-lt"/>
                        <a:ea typeface="+mn-ea"/>
                        <a:cs typeface="+mn-cs"/>
                      </a:endParaRPr>
                    </a:p>
                    <a:p>
                      <a:pPr marL="171450" indent="-171450">
                        <a:lnSpc>
                          <a:spcPct val="130000"/>
                        </a:lnSpc>
                        <a:buFont typeface="Wingdings" charset="2"/>
                        <a:buChar char="v"/>
                      </a:pPr>
                      <a:r>
                        <a:rPr lang="en-US" sz="1200" i="0" kern="1200" dirty="0" smtClean="0">
                          <a:solidFill>
                            <a:schemeClr val="dk1"/>
                          </a:solidFill>
                          <a:effectLst/>
                          <a:latin typeface="+mn-lt"/>
                          <a:ea typeface="+mn-ea"/>
                          <a:cs typeface="+mn-cs"/>
                        </a:rPr>
                        <a:t>preparing reports on risk for the board and the stakeholders</a:t>
                      </a:r>
                      <a:r>
                        <a:rPr lang="en-US" sz="1200" i="0" dirty="0" smtClean="0">
                          <a:effectLst/>
                        </a:rPr>
                        <a:t> </a:t>
                      </a:r>
                      <a:endParaRPr lang="en-US" sz="1200" i="0" dirty="0"/>
                    </a:p>
                  </a:txBody>
                  <a:tcPr marL="68580" marR="68580" marT="0" marB="0">
                    <a:lnL w="12700" cap="flat" cmpd="sng" algn="ctr">
                      <a:no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prstClr val="black"/>
                      </a:solidFill>
                      <a:prstDash val="solid"/>
                      <a:round/>
                      <a:headEnd type="none" w="med" len="med"/>
                      <a:tailEnd type="none" w="med" len="med"/>
                    </a:lnB>
                    <a:noFill/>
                  </a:tcPr>
                </a:tc>
              </a:tr>
            </a:tbl>
          </a:graphicData>
        </a:graphic>
      </p:graphicFrame>
      <p:sp>
        <p:nvSpPr>
          <p:cNvPr id="4" name="TextBox 3"/>
          <p:cNvSpPr txBox="1"/>
          <p:nvPr/>
        </p:nvSpPr>
        <p:spPr>
          <a:xfrm>
            <a:off x="6215326" y="6611779"/>
            <a:ext cx="1989985" cy="246221"/>
          </a:xfrm>
          <a:prstGeom prst="rect">
            <a:avLst/>
          </a:prstGeom>
          <a:noFill/>
        </p:spPr>
        <p:txBody>
          <a:bodyPr wrap="none" rtlCol="0">
            <a:spAutoFit/>
          </a:bodyPr>
          <a:lstStyle/>
          <a:p>
            <a:r>
              <a:rPr lang="en-US" sz="1000" b="1" dirty="0"/>
              <a:t>The Institute of Risk Management </a:t>
            </a:r>
            <a:endParaRPr lang="en-US" sz="1000" dirty="0"/>
          </a:p>
        </p:txBody>
      </p:sp>
      <p:sp>
        <p:nvSpPr>
          <p:cNvPr id="2" name="Slide Number Placeholder 1"/>
          <p:cNvSpPr>
            <a:spLocks noGrp="1"/>
          </p:cNvSpPr>
          <p:nvPr>
            <p:ph type="sldNum" sz="quarter" idx="12"/>
          </p:nvPr>
        </p:nvSpPr>
        <p:spPr>
          <a:xfrm>
            <a:off x="8448579" y="6494410"/>
            <a:ext cx="500515" cy="365125"/>
          </a:xfrm>
        </p:spPr>
        <p:txBody>
          <a:bodyPr/>
          <a:lstStyle/>
          <a:p>
            <a:fld id="{9212DA5F-2C57-3E42-AAAB-07E950CF22A4}" type="slidenum">
              <a:rPr lang="en-US" smtClean="0"/>
              <a:t>2</a:t>
            </a:fld>
            <a:endParaRPr lang="en-US" dirty="0"/>
          </a:p>
        </p:txBody>
      </p:sp>
      <p:sp>
        <p:nvSpPr>
          <p:cNvPr id="6" name="Footer Placeholder 40"/>
          <p:cNvSpPr>
            <a:spLocks noGrp="1"/>
          </p:cNvSpPr>
          <p:nvPr>
            <p:ph type="ftr" sz="quarter" idx="11"/>
          </p:nvPr>
        </p:nvSpPr>
        <p:spPr>
          <a:xfrm>
            <a:off x="342900" y="6640899"/>
            <a:ext cx="2247900" cy="187982"/>
          </a:xfrm>
        </p:spPr>
        <p:txBody>
          <a:bodyPr/>
          <a:lstStyle/>
          <a:p>
            <a:endParaRPr lang="en-US" dirty="0" smtClean="0"/>
          </a:p>
          <a:p>
            <a:r>
              <a:rPr lang="en-US" dirty="0" smtClean="0"/>
              <a:t>INTERNAL USE</a:t>
            </a:r>
          </a:p>
          <a:p>
            <a:endParaRPr lang="en-US" dirty="0"/>
          </a:p>
        </p:txBody>
      </p:sp>
    </p:spTree>
    <p:extLst>
      <p:ext uri="{BB962C8B-B14F-4D97-AF65-F5344CB8AC3E}">
        <p14:creationId xmlns:p14="http://schemas.microsoft.com/office/powerpoint/2010/main" val="7482920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224256270"/>
              </p:ext>
            </p:extLst>
          </p:nvPr>
        </p:nvGraphicFramePr>
        <p:xfrm>
          <a:off x="509154" y="377714"/>
          <a:ext cx="8227702" cy="5567442"/>
        </p:xfrm>
        <a:graphic>
          <a:graphicData uri="http://schemas.openxmlformats.org/drawingml/2006/table">
            <a:tbl>
              <a:tblPr firstRow="1" bandRow="1">
                <a:tableStyleId>{5C22544A-7EE6-4342-B048-85BDC9FD1C3A}</a:tableStyleId>
              </a:tblPr>
              <a:tblGrid>
                <a:gridCol w="480363"/>
                <a:gridCol w="3962493"/>
                <a:gridCol w="3784846"/>
              </a:tblGrid>
              <a:tr h="235495">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300" b="1" dirty="0" smtClean="0">
                          <a:solidFill>
                            <a:srgbClr val="000000"/>
                          </a:solidFill>
                        </a:rPr>
                        <a:t>RISK MANAGEMENT PROCESS -                     ISO 31000:2009(E) </a:t>
                      </a:r>
                      <a:endParaRPr lang="en-US" sz="1300" b="1" dirty="0" smtClean="0">
                        <a:solidFill>
                          <a:srgbClr val="000000"/>
                        </a:solidFill>
                      </a:endParaRPr>
                    </a:p>
                  </a:txBody>
                  <a:tcPr marL="68580" marR="68580" marT="0" marB="0" anchor="ctr">
                    <a:lnL w="6350" cap="flat" cmpd="sng" algn="ctr">
                      <a:solidFill>
                        <a:prstClr val="black">
                          <a:lumMod val="65000"/>
                          <a:lumOff val="35000"/>
                        </a:prstClr>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solidFill>
                      <a:srgbClr val="8AB0E8"/>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dirty="0" smtClean="0">
                        <a:solidFill>
                          <a:schemeClr val="tx1"/>
                        </a:solidFill>
                        <a:effectLst/>
                        <a:latin typeface="+mn-lt"/>
                        <a:ea typeface="Calibri"/>
                        <a:cs typeface="Times New Roman"/>
                      </a:endParaRPr>
                    </a:p>
                  </a:txBody>
                  <a:tcPr marL="68580" marR="68580" marT="0" marB="0" anchor="ctr">
                    <a:lnL w="9525" cap="flat" cmpd="sng" algn="ctr">
                      <a:solidFill>
                        <a:srgbClr val="595959"/>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solidFill>
                      <a:srgbClr val="95B3D7"/>
                    </a:solidFill>
                  </a:tcPr>
                </a:tc>
                <a:tc hMerge="1">
                  <a:txBody>
                    <a:bodyPr/>
                    <a:lstStyle/>
                    <a:p>
                      <a:endParaRPr lang="en-US"/>
                    </a:p>
                  </a:txBody>
                  <a:tcPr/>
                </a:tc>
              </a:tr>
              <a:tr h="183985">
                <a:tc gridSpan="3">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300" b="1" dirty="0" smtClean="0">
                        <a:solidFill>
                          <a:schemeClr val="tx1"/>
                        </a:solidFill>
                        <a:effectLst/>
                        <a:latin typeface="+mn-lt"/>
                        <a:ea typeface="Calibri"/>
                        <a:cs typeface="Times New Roman"/>
                      </a:endParaRPr>
                    </a:p>
                  </a:txBody>
                  <a:tcPr marL="68580" marR="68580" marT="0" marB="0" anchor="ctr">
                    <a:lnL w="6350" cap="flat" cmpd="sng" algn="ctr">
                      <a:noFill/>
                      <a:prstDash val="solid"/>
                      <a:round/>
                      <a:headEnd type="none" w="med" len="med"/>
                      <a:tailEnd type="none" w="med" len="med"/>
                    </a:lnL>
                    <a:lnR w="9525" cap="flat" cmpd="sng" algn="ctr">
                      <a:no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dirty="0" smtClean="0">
                        <a:solidFill>
                          <a:schemeClr val="tx1"/>
                        </a:solidFill>
                        <a:effectLst/>
                        <a:latin typeface="+mn-lt"/>
                        <a:ea typeface="Calibri"/>
                        <a:cs typeface="Times New Roman"/>
                      </a:endParaRPr>
                    </a:p>
                  </a:txBody>
                  <a:tcPr marL="68580" marR="68580" marT="0" marB="0" anchor="ctr">
                    <a:lnL w="9525" cap="flat" cmpd="sng" algn="ctr">
                      <a:solidFill>
                        <a:srgbClr val="595959"/>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noFill/>
                  </a:tcPr>
                </a:tc>
                <a:tc hMerge="1">
                  <a:txBody>
                    <a:bodyPr/>
                    <a:lstStyle/>
                    <a:p>
                      <a:endParaRPr lang="en-US"/>
                    </a:p>
                  </a:txBody>
                  <a:tcPr/>
                </a:tc>
              </a:tr>
              <a:tr h="287038">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b="1" dirty="0" smtClean="0">
                          <a:solidFill>
                            <a:schemeClr val="tx1"/>
                          </a:solidFill>
                          <a:effectLst/>
                          <a:latin typeface="+mn-lt"/>
                          <a:ea typeface="Calibri"/>
                          <a:cs typeface="Times New Roman"/>
                        </a:rPr>
                        <a:t>The Structure and Administration of Risk Management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dirty="0" smtClean="0">
                        <a:solidFill>
                          <a:schemeClr val="tx1"/>
                        </a:solidFill>
                        <a:effectLst/>
                        <a:latin typeface="+mn-lt"/>
                        <a:ea typeface="Calibri"/>
                        <a:cs typeface="Times New Roman"/>
                      </a:endParaRPr>
                    </a:p>
                  </a:txBody>
                  <a:tcPr marL="68580" marR="68580" marT="0" marB="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AB0E8"/>
                    </a:solidFill>
                  </a:tcPr>
                </a:tc>
                <a:tc hMerge="1">
                  <a:txBody>
                    <a:bodyPr/>
                    <a:lstStyle/>
                    <a:p>
                      <a:pPr algn="ctr"/>
                      <a:endParaRPr lang="en-US" sz="1200" dirty="0">
                        <a:solidFill>
                          <a:srgbClr val="000000"/>
                        </a:solidFill>
                      </a:endParaRPr>
                    </a:p>
                  </a:txBody>
                  <a:tcPr marL="68580" marR="68580" marT="0" marB="0" anchor="ctr">
                    <a:lnL w="6350" cap="flat" cmpd="sng" algn="ctr">
                      <a:solidFill>
                        <a:prstClr val="black">
                          <a:lumMod val="65000"/>
                          <a:lumOff val="35000"/>
                        </a:prstClr>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solidFill>
                      <a:srgbClr val="95B3D7"/>
                    </a:solidFill>
                  </a:tcPr>
                </a:tc>
              </a:tr>
              <a:tr h="183985">
                <a:tc>
                  <a:txBody>
                    <a:bodyPr/>
                    <a:lstStyle/>
                    <a:p>
                      <a:endParaRPr lang="en-US" sz="1300" b="1" dirty="0" smtClean="0"/>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300" b="1" dirty="0" smtClean="0"/>
                        <a:t>Role of the Board </a:t>
                      </a:r>
                    </a:p>
                  </a:txBody>
                  <a:tcPr marL="68580" marR="68580" marT="0" marB="0">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300" b="1" dirty="0" smtClean="0"/>
                        <a:t>Role of the Business Units</a:t>
                      </a:r>
                    </a:p>
                  </a:txBody>
                  <a:tcPr marL="68580" marR="68580" marT="0" marB="0">
                    <a:lnL w="12700" cap="flat" cmpd="sng" algn="ctr">
                      <a:noFill/>
                      <a:prstDash val="solid"/>
                      <a:round/>
                      <a:headEnd type="none" w="med" len="med"/>
                      <a:tailEnd type="none" w="med" len="med"/>
                    </a:lnL>
                    <a:lnR w="9525" cap="flat" cmpd="sng" algn="ctr">
                      <a:solidFill>
                        <a:prstClr val="black"/>
                      </a:solid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noFill/>
                  </a:tcPr>
                </a:tc>
              </a:tr>
              <a:tr h="76301">
                <a:tc>
                  <a:txBody>
                    <a:bodyPr/>
                    <a:lstStyle/>
                    <a:p>
                      <a:endParaRPr lang="en-US" sz="400" dirty="0"/>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400" dirty="0"/>
                    </a:p>
                  </a:txBody>
                  <a:tcPr marL="68580" marR="68580" marT="0" marB="0">
                    <a:lnL w="635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400" dirty="0"/>
                    </a:p>
                  </a:txBody>
                  <a:tcPr marL="68580" marR="68580" marT="0" marB="0">
                    <a:lnL w="12700" cap="flat" cmpd="sng" algn="ctr">
                      <a:no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r>
              <a:tr h="4572368">
                <a:tc>
                  <a:txBody>
                    <a:bodyPr/>
                    <a:lstStyle/>
                    <a:p>
                      <a:endParaRPr lang="en-US" sz="1200" dirty="0"/>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smtClean="0"/>
                        <a:t>The Board has responsibility for determining the strategic direction of the company  and for creating the environment and the structures for risk management to operate effectively.</a:t>
                      </a:r>
                    </a:p>
                    <a:p>
                      <a:r>
                        <a:rPr lang="en-US" sz="1200" dirty="0" smtClean="0"/>
                        <a:t>This will</a:t>
                      </a:r>
                      <a:r>
                        <a:rPr lang="en-US" sz="1200" baseline="0" dirty="0" smtClean="0"/>
                        <a:t> be executed </a:t>
                      </a:r>
                      <a:r>
                        <a:rPr lang="en-US" sz="1200" dirty="0" smtClean="0"/>
                        <a:t>through the Managing Director and his executive team. The Managing Director must be capable of acting as a ‘sustaining sponsor’ for risk management</a:t>
                      </a:r>
                      <a:r>
                        <a:rPr lang="en-US" sz="1200" baseline="0" dirty="0" smtClean="0"/>
                        <a:t> and be accountable through the Board policies.</a:t>
                      </a:r>
                      <a:endParaRPr lang="en-US" sz="12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Board should, as a minimum, consider, in evaluating its system of internal control:</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r>
                        <a:rPr lang="en-US" sz="1200" dirty="0" smtClean="0"/>
                        <a:t>the nature and extent of downside risks acceptable for the company  to bear within its particular business lines</a:t>
                      </a:r>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r>
                        <a:rPr lang="en-US" sz="1200" dirty="0" smtClean="0"/>
                        <a:t>the likelihood of such risks becoming a reality</a:t>
                      </a:r>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r>
                        <a:rPr lang="en-US" sz="1200" dirty="0" smtClean="0"/>
                        <a:t>how unacceptable risks should be managed</a:t>
                      </a:r>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r>
                        <a:rPr lang="en-US" sz="1200" dirty="0" smtClean="0"/>
                        <a:t>the company ’s ability to </a:t>
                      </a:r>
                      <a:r>
                        <a:rPr lang="en-US" sz="1200" dirty="0" err="1" smtClean="0"/>
                        <a:t>minimise</a:t>
                      </a:r>
                      <a:r>
                        <a:rPr lang="en-US" sz="1200" dirty="0" smtClean="0"/>
                        <a:t> the probability and impact on the business</a:t>
                      </a:r>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r>
                        <a:rPr lang="en-US" sz="1200" dirty="0" smtClean="0"/>
                        <a:t>the costs and benefits of the risk and control activity undertaken</a:t>
                      </a:r>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r>
                        <a:rPr lang="en-US" sz="1200" dirty="0" smtClean="0"/>
                        <a:t> the effectiveness of the risk management process</a:t>
                      </a:r>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r>
                        <a:rPr lang="en-US" sz="1200" dirty="0" smtClean="0"/>
                        <a:t>the risk implications of board decisions .</a:t>
                      </a:r>
                    </a:p>
                    <a:p>
                      <a:endParaRPr lang="en-US" sz="1200" kern="1200" dirty="0" smtClean="0">
                        <a:solidFill>
                          <a:schemeClr val="dk1"/>
                        </a:solidFill>
                        <a:effectLst/>
                        <a:latin typeface="+mn-lt"/>
                        <a:ea typeface="+mn-ea"/>
                        <a:cs typeface="+mn-cs"/>
                      </a:endParaRPr>
                    </a:p>
                    <a:p>
                      <a:endParaRPr lang="en-US" sz="1200" dirty="0"/>
                    </a:p>
                  </a:txBody>
                  <a:tcPr marL="68580" marR="68580" marT="0" marB="0">
                    <a:lnL w="635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The </a:t>
                      </a:r>
                      <a:r>
                        <a:rPr lang="en-US" sz="1200" b="0" dirty="0" smtClean="0"/>
                        <a:t>Role of the Business Units</a:t>
                      </a:r>
                      <a:r>
                        <a:rPr lang="en-US" sz="1200" b="0" baseline="0" dirty="0" smtClean="0"/>
                        <a:t> will </a:t>
                      </a:r>
                      <a:r>
                        <a:rPr lang="en-US" sz="1200" kern="1200" dirty="0" smtClean="0">
                          <a:solidFill>
                            <a:schemeClr val="dk1"/>
                          </a:solidFill>
                          <a:effectLst/>
                          <a:latin typeface="+mn-lt"/>
                          <a:ea typeface="+mn-ea"/>
                          <a:cs typeface="+mn-cs"/>
                        </a:rPr>
                        <a:t>include</a:t>
                      </a:r>
                      <a:r>
                        <a:rPr lang="en-US" sz="1200" kern="1200" baseline="0" dirty="0" smtClean="0">
                          <a:solidFill>
                            <a:schemeClr val="dk1"/>
                          </a:solidFill>
                          <a:effectLst/>
                          <a:latin typeface="+mn-lt"/>
                          <a:ea typeface="+mn-ea"/>
                          <a:cs typeface="+mn-cs"/>
                        </a:rPr>
                        <a:t> </a:t>
                      </a:r>
                      <a:r>
                        <a:rPr lang="en-US" sz="1200" kern="1200" dirty="0" smtClean="0">
                          <a:solidFill>
                            <a:schemeClr val="dk1"/>
                          </a:solidFill>
                          <a:effectLst/>
                          <a:latin typeface="+mn-lt"/>
                          <a:ea typeface="+mn-ea"/>
                          <a:cs typeface="+mn-cs"/>
                        </a:rPr>
                        <a:t>the </a:t>
                      </a:r>
                      <a:endParaRPr lang="en-US" sz="1200" b="1" dirty="0" smtClean="0"/>
                    </a:p>
                    <a:p>
                      <a:r>
                        <a:rPr lang="en-US" sz="1200" kern="1200" dirty="0" smtClean="0">
                          <a:solidFill>
                            <a:schemeClr val="dk1"/>
                          </a:solidFill>
                          <a:effectLst/>
                          <a:latin typeface="+mn-lt"/>
                          <a:ea typeface="+mn-ea"/>
                          <a:cs typeface="+mn-cs"/>
                        </a:rPr>
                        <a:t>following:</a:t>
                      </a:r>
                    </a:p>
                    <a:p>
                      <a:endParaRPr lang="en-US" sz="1200" kern="1200" dirty="0" smtClean="0">
                        <a:solidFill>
                          <a:schemeClr val="dk1"/>
                        </a:solidFill>
                        <a:effectLst/>
                        <a:latin typeface="+mn-lt"/>
                        <a:ea typeface="+mn-ea"/>
                        <a:cs typeface="+mn-cs"/>
                      </a:endParaRPr>
                    </a:p>
                    <a:p>
                      <a:pPr marL="171450" indent="-171450">
                        <a:buFont typeface="Wingdings" charset="2"/>
                        <a:buChar char="v"/>
                      </a:pPr>
                      <a:r>
                        <a:rPr lang="en-US" sz="1200" i="0" kern="1200" dirty="0" smtClean="0">
                          <a:solidFill>
                            <a:schemeClr val="dk1"/>
                          </a:solidFill>
                          <a:effectLst/>
                          <a:latin typeface="+mn-lt"/>
                          <a:ea typeface="+mn-ea"/>
                          <a:cs typeface="+mn-cs"/>
                        </a:rPr>
                        <a:t>The business units have primary responsibility for managing risk on a day to-day basis</a:t>
                      </a:r>
                    </a:p>
                    <a:p>
                      <a:pPr marL="171450" indent="-171450">
                        <a:buFont typeface="Wingdings" charset="2"/>
                        <a:buChar char="v"/>
                      </a:pPr>
                      <a:endParaRPr lang="en-US" sz="1200" i="0" kern="1200" dirty="0" smtClean="0">
                        <a:solidFill>
                          <a:schemeClr val="dk1"/>
                        </a:solidFill>
                        <a:effectLst/>
                        <a:latin typeface="+mn-lt"/>
                        <a:ea typeface="+mn-ea"/>
                        <a:cs typeface="+mn-cs"/>
                      </a:endParaRPr>
                    </a:p>
                    <a:p>
                      <a:pPr marL="171450" indent="-171450">
                        <a:buFont typeface="Wingdings" charset="2"/>
                        <a:buChar char="v"/>
                      </a:pPr>
                      <a:r>
                        <a:rPr lang="en-US" sz="1200" i="0" kern="1200" dirty="0" smtClean="0">
                          <a:solidFill>
                            <a:schemeClr val="dk1"/>
                          </a:solidFill>
                          <a:effectLst/>
                          <a:latin typeface="+mn-lt"/>
                          <a:ea typeface="+mn-ea"/>
                          <a:cs typeface="+mn-cs"/>
                        </a:rPr>
                        <a:t>Business unit management is responsible  for promoting  risk awareness within their</a:t>
                      </a:r>
                      <a:r>
                        <a:rPr lang="en-US" sz="1200" i="0" kern="1200" baseline="0" dirty="0" smtClean="0">
                          <a:solidFill>
                            <a:schemeClr val="dk1"/>
                          </a:solidFill>
                          <a:effectLst/>
                          <a:latin typeface="+mn-lt"/>
                          <a:ea typeface="+mn-ea"/>
                          <a:cs typeface="+mn-cs"/>
                        </a:rPr>
                        <a:t>  </a:t>
                      </a:r>
                      <a:r>
                        <a:rPr lang="en-US" sz="1200" i="0" kern="1200" dirty="0" smtClean="0">
                          <a:solidFill>
                            <a:schemeClr val="dk1"/>
                          </a:solidFill>
                          <a:effectLst/>
                          <a:latin typeface="+mn-lt"/>
                          <a:ea typeface="+mn-ea"/>
                          <a:cs typeface="+mn-cs"/>
                        </a:rPr>
                        <a:t>operations; they should  introduce risk management objectives into their business</a:t>
                      </a:r>
                    </a:p>
                    <a:p>
                      <a:pPr marL="0" indent="0">
                        <a:buFont typeface="Wingdings" charset="2"/>
                        <a:buNone/>
                      </a:pPr>
                      <a:r>
                        <a:rPr lang="en-US" sz="1200" i="0" kern="1200" dirty="0" smtClean="0">
                          <a:solidFill>
                            <a:schemeClr val="dk1"/>
                          </a:solidFill>
                          <a:effectLst/>
                          <a:latin typeface="+mn-lt"/>
                          <a:ea typeface="+mn-ea"/>
                          <a:cs typeface="+mn-cs"/>
                        </a:rPr>
                        <a:t>     </a:t>
                      </a:r>
                    </a:p>
                    <a:p>
                      <a:pPr marL="171450" indent="-171450">
                        <a:buFont typeface="Wingdings" charset="2"/>
                        <a:buChar char="v"/>
                      </a:pPr>
                      <a:r>
                        <a:rPr lang="en-US" sz="1200" i="0" kern="1200" baseline="0" dirty="0" smtClean="0">
                          <a:solidFill>
                            <a:schemeClr val="dk1"/>
                          </a:solidFill>
                          <a:effectLst/>
                          <a:latin typeface="+mn-lt"/>
                          <a:ea typeface="+mn-ea"/>
                          <a:cs typeface="+mn-cs"/>
                        </a:rPr>
                        <a:t>R</a:t>
                      </a:r>
                      <a:r>
                        <a:rPr lang="en-US" sz="1200" i="0" kern="1200" dirty="0" smtClean="0">
                          <a:solidFill>
                            <a:schemeClr val="dk1"/>
                          </a:solidFill>
                          <a:effectLst/>
                          <a:latin typeface="+mn-lt"/>
                          <a:ea typeface="+mn-ea"/>
                          <a:cs typeface="+mn-cs"/>
                        </a:rPr>
                        <a:t>isk management should be a regular management</a:t>
                      </a:r>
                      <a:r>
                        <a:rPr lang="en-US" sz="1200" i="0" kern="1200" baseline="0" dirty="0" smtClean="0">
                          <a:solidFill>
                            <a:schemeClr val="dk1"/>
                          </a:solidFill>
                          <a:effectLst/>
                          <a:latin typeface="+mn-lt"/>
                          <a:ea typeface="+mn-ea"/>
                          <a:cs typeface="+mn-cs"/>
                        </a:rPr>
                        <a:t> </a:t>
                      </a:r>
                      <a:r>
                        <a:rPr lang="en-US" sz="1200" i="0" kern="1200" dirty="0" smtClean="0">
                          <a:solidFill>
                            <a:schemeClr val="dk1"/>
                          </a:solidFill>
                          <a:effectLst/>
                          <a:latin typeface="+mn-lt"/>
                          <a:ea typeface="+mn-ea"/>
                          <a:cs typeface="+mn-cs"/>
                        </a:rPr>
                        <a:t>meeting item to allow consideration of exposures and to reprioritize work in the light of effective risk analysis</a:t>
                      </a:r>
                    </a:p>
                    <a:p>
                      <a:pPr marL="171450" indent="-171450">
                        <a:buFont typeface="Wingdings" charset="2"/>
                        <a:buChar char="v"/>
                      </a:pPr>
                      <a:endParaRPr lang="en-US" sz="1200" i="0" kern="1200" dirty="0" smtClean="0">
                        <a:solidFill>
                          <a:schemeClr val="dk1"/>
                        </a:solidFill>
                        <a:effectLst/>
                        <a:latin typeface="+mn-lt"/>
                        <a:ea typeface="+mn-ea"/>
                        <a:cs typeface="+mn-cs"/>
                      </a:endParaRPr>
                    </a:p>
                    <a:p>
                      <a:pPr marL="171450" indent="-171450">
                        <a:buFont typeface="Wingdings" charset="2"/>
                        <a:buChar char="v"/>
                      </a:pPr>
                      <a:r>
                        <a:rPr lang="en-US" sz="1200" i="0" kern="1200" dirty="0" smtClean="0">
                          <a:solidFill>
                            <a:schemeClr val="dk1"/>
                          </a:solidFill>
                          <a:effectLst/>
                          <a:latin typeface="+mn-lt"/>
                          <a:ea typeface="+mn-ea"/>
                          <a:cs typeface="+mn-cs"/>
                        </a:rPr>
                        <a:t>Business unit management should ensure  that risk  management is incorporated at the conceptual stage  of   projects as well as throughout a project</a:t>
                      </a:r>
                      <a:r>
                        <a:rPr lang="en-US" sz="1200" i="0" dirty="0" smtClean="0">
                          <a:effectLst/>
                        </a:rPr>
                        <a:t> </a:t>
                      </a:r>
                      <a:endParaRPr lang="en-US" sz="1200" i="0" kern="1200" dirty="0" smtClean="0">
                        <a:solidFill>
                          <a:schemeClr val="dk1"/>
                        </a:solidFill>
                        <a:effectLst/>
                        <a:latin typeface="+mn-lt"/>
                        <a:ea typeface="+mn-ea"/>
                        <a:cs typeface="+mn-cs"/>
                      </a:endParaRPr>
                    </a:p>
                    <a:p>
                      <a:endParaRPr lang="en-US" sz="1200" dirty="0" smtClean="0"/>
                    </a:p>
                  </a:txBody>
                  <a:tcPr marL="68580" marR="68580" marT="0" marB="0">
                    <a:lnL w="12700" cap="flat" cmpd="sng" algn="ctr">
                      <a:no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prstClr val="black"/>
                      </a:solidFill>
                      <a:prstDash val="solid"/>
                      <a:round/>
                      <a:headEnd type="none" w="med" len="med"/>
                      <a:tailEnd type="none" w="med" len="med"/>
                    </a:lnB>
                    <a:noFill/>
                  </a:tcPr>
                </a:tc>
              </a:tr>
            </a:tbl>
          </a:graphicData>
        </a:graphic>
      </p:graphicFrame>
      <p:sp>
        <p:nvSpPr>
          <p:cNvPr id="4" name="TextBox 3"/>
          <p:cNvSpPr txBox="1"/>
          <p:nvPr/>
        </p:nvSpPr>
        <p:spPr>
          <a:xfrm>
            <a:off x="6215326" y="6611779"/>
            <a:ext cx="1989985" cy="246221"/>
          </a:xfrm>
          <a:prstGeom prst="rect">
            <a:avLst/>
          </a:prstGeom>
          <a:noFill/>
        </p:spPr>
        <p:txBody>
          <a:bodyPr wrap="none" rtlCol="0">
            <a:spAutoFit/>
          </a:bodyPr>
          <a:lstStyle/>
          <a:p>
            <a:r>
              <a:rPr lang="en-US" sz="1000" b="1" dirty="0"/>
              <a:t>The Institute of Risk Management </a:t>
            </a:r>
            <a:endParaRPr lang="en-US" sz="1000" dirty="0"/>
          </a:p>
        </p:txBody>
      </p:sp>
      <p:sp>
        <p:nvSpPr>
          <p:cNvPr id="2" name="Slide Number Placeholder 1"/>
          <p:cNvSpPr>
            <a:spLocks noGrp="1"/>
          </p:cNvSpPr>
          <p:nvPr>
            <p:ph type="sldNum" sz="quarter" idx="12"/>
          </p:nvPr>
        </p:nvSpPr>
        <p:spPr>
          <a:xfrm>
            <a:off x="8448579" y="6494410"/>
            <a:ext cx="500515" cy="365125"/>
          </a:xfrm>
        </p:spPr>
        <p:txBody>
          <a:bodyPr/>
          <a:lstStyle/>
          <a:p>
            <a:fld id="{9212DA5F-2C57-3E42-AAAB-07E950CF22A4}" type="slidenum">
              <a:rPr lang="en-US" smtClean="0"/>
              <a:t>3</a:t>
            </a:fld>
            <a:endParaRPr lang="en-US" dirty="0"/>
          </a:p>
        </p:txBody>
      </p:sp>
      <p:sp>
        <p:nvSpPr>
          <p:cNvPr id="6" name="Footer Placeholder 40"/>
          <p:cNvSpPr>
            <a:spLocks noGrp="1"/>
          </p:cNvSpPr>
          <p:nvPr>
            <p:ph type="ftr" sz="quarter" idx="11"/>
          </p:nvPr>
        </p:nvSpPr>
        <p:spPr>
          <a:xfrm>
            <a:off x="342900" y="6640899"/>
            <a:ext cx="2247900" cy="187982"/>
          </a:xfrm>
        </p:spPr>
        <p:txBody>
          <a:bodyPr/>
          <a:lstStyle/>
          <a:p>
            <a:endParaRPr lang="en-US" dirty="0" smtClean="0"/>
          </a:p>
          <a:p>
            <a:r>
              <a:rPr lang="en-US" dirty="0" smtClean="0"/>
              <a:t>INTERNAL USE</a:t>
            </a:r>
          </a:p>
          <a:p>
            <a:endParaRPr lang="en-US" dirty="0"/>
          </a:p>
        </p:txBody>
      </p:sp>
    </p:spTree>
    <p:extLst>
      <p:ext uri="{BB962C8B-B14F-4D97-AF65-F5344CB8AC3E}">
        <p14:creationId xmlns:p14="http://schemas.microsoft.com/office/powerpoint/2010/main" val="1883642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033863348"/>
              </p:ext>
            </p:extLst>
          </p:nvPr>
        </p:nvGraphicFramePr>
        <p:xfrm>
          <a:off x="509154" y="499565"/>
          <a:ext cx="8227702" cy="5994845"/>
        </p:xfrm>
        <a:graphic>
          <a:graphicData uri="http://schemas.openxmlformats.org/drawingml/2006/table">
            <a:tbl>
              <a:tblPr firstRow="1" bandRow="1">
                <a:tableStyleId>{5C22544A-7EE6-4342-B048-85BDC9FD1C3A}</a:tableStyleId>
              </a:tblPr>
              <a:tblGrid>
                <a:gridCol w="480363"/>
                <a:gridCol w="3962493"/>
                <a:gridCol w="3784846"/>
              </a:tblGrid>
              <a:tr h="223922">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300" b="1" dirty="0" smtClean="0">
                          <a:solidFill>
                            <a:srgbClr val="000000"/>
                          </a:solidFill>
                        </a:rPr>
                        <a:t>RISK MANAGEMENT PROCESS -                     ISO 31000:2009(E) </a:t>
                      </a:r>
                      <a:endParaRPr lang="en-US" sz="1300" b="1" dirty="0" smtClean="0">
                        <a:solidFill>
                          <a:srgbClr val="000000"/>
                        </a:solidFill>
                      </a:endParaRPr>
                    </a:p>
                  </a:txBody>
                  <a:tcPr marL="68580" marR="68580" marT="0" marB="0" anchor="ctr">
                    <a:lnL w="6350" cap="flat" cmpd="sng" algn="ctr">
                      <a:solidFill>
                        <a:prstClr val="black">
                          <a:lumMod val="65000"/>
                          <a:lumOff val="35000"/>
                        </a:prstClr>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solidFill>
                      <a:srgbClr val="8AB0E8"/>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dirty="0" smtClean="0">
                        <a:solidFill>
                          <a:schemeClr val="tx1"/>
                        </a:solidFill>
                        <a:effectLst/>
                        <a:latin typeface="+mn-lt"/>
                        <a:ea typeface="Calibri"/>
                        <a:cs typeface="Times New Roman"/>
                      </a:endParaRPr>
                    </a:p>
                  </a:txBody>
                  <a:tcPr marL="68580" marR="68580" marT="0" marB="0" anchor="ctr">
                    <a:lnL w="9525" cap="flat" cmpd="sng" algn="ctr">
                      <a:solidFill>
                        <a:srgbClr val="595959"/>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solidFill>
                      <a:srgbClr val="95B3D7"/>
                    </a:solidFill>
                  </a:tcPr>
                </a:tc>
                <a:tc hMerge="1">
                  <a:txBody>
                    <a:bodyPr/>
                    <a:lstStyle/>
                    <a:p>
                      <a:endParaRPr lang="en-US"/>
                    </a:p>
                  </a:txBody>
                  <a:tcPr/>
                </a:tc>
              </a:tr>
              <a:tr h="193422">
                <a:tc gridSpan="3">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300" b="1" dirty="0" smtClean="0">
                        <a:solidFill>
                          <a:schemeClr val="tx1"/>
                        </a:solidFill>
                        <a:effectLst/>
                        <a:latin typeface="+mn-lt"/>
                        <a:ea typeface="Calibri"/>
                        <a:cs typeface="Times New Roman"/>
                      </a:endParaRPr>
                    </a:p>
                  </a:txBody>
                  <a:tcPr marL="68580" marR="68580" marT="0" marB="0" anchor="ctr">
                    <a:lnL w="6350" cap="flat" cmpd="sng" algn="ctr">
                      <a:noFill/>
                      <a:prstDash val="solid"/>
                      <a:round/>
                      <a:headEnd type="none" w="med" len="med"/>
                      <a:tailEnd type="none" w="med" len="med"/>
                    </a:lnL>
                    <a:lnR w="9525" cap="flat" cmpd="sng" algn="ctr">
                      <a:no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dirty="0" smtClean="0">
                        <a:solidFill>
                          <a:schemeClr val="tx1"/>
                        </a:solidFill>
                        <a:effectLst/>
                        <a:latin typeface="+mn-lt"/>
                        <a:ea typeface="Calibri"/>
                        <a:cs typeface="Times New Roman"/>
                      </a:endParaRPr>
                    </a:p>
                  </a:txBody>
                  <a:tcPr marL="68580" marR="68580" marT="0" marB="0" anchor="ctr">
                    <a:lnL w="9525" cap="flat" cmpd="sng" algn="ctr">
                      <a:solidFill>
                        <a:srgbClr val="595959"/>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noFill/>
                  </a:tcPr>
                </a:tc>
                <a:tc hMerge="1">
                  <a:txBody>
                    <a:bodyPr/>
                    <a:lstStyle/>
                    <a:p>
                      <a:endParaRPr lang="en-US"/>
                    </a:p>
                  </a:txBody>
                  <a:tcPr/>
                </a:tc>
              </a:tr>
              <a:tr h="272931">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b="1" dirty="0" smtClean="0">
                          <a:solidFill>
                            <a:schemeClr val="tx1"/>
                          </a:solidFill>
                          <a:effectLst/>
                          <a:latin typeface="+mn-lt"/>
                          <a:ea typeface="Calibri"/>
                          <a:cs typeface="Times New Roman"/>
                        </a:rPr>
                        <a:t>The Structure and Administration of Risk Management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dirty="0" smtClean="0">
                        <a:solidFill>
                          <a:schemeClr val="tx1"/>
                        </a:solidFill>
                        <a:effectLst/>
                        <a:latin typeface="+mn-lt"/>
                        <a:ea typeface="Calibri"/>
                        <a:cs typeface="Times New Roman"/>
                      </a:endParaRPr>
                    </a:p>
                  </a:txBody>
                  <a:tcPr marL="68580" marR="68580" marT="0" marB="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AB0E8"/>
                    </a:solidFill>
                  </a:tcPr>
                </a:tc>
                <a:tc hMerge="1">
                  <a:txBody>
                    <a:bodyPr/>
                    <a:lstStyle/>
                    <a:p>
                      <a:pPr algn="ctr"/>
                      <a:endParaRPr lang="en-US" sz="1200" dirty="0">
                        <a:solidFill>
                          <a:srgbClr val="000000"/>
                        </a:solidFill>
                      </a:endParaRPr>
                    </a:p>
                  </a:txBody>
                  <a:tcPr marL="68580" marR="68580" marT="0" marB="0" anchor="ctr">
                    <a:lnL w="6350" cap="flat" cmpd="sng" algn="ctr">
                      <a:solidFill>
                        <a:prstClr val="black">
                          <a:lumMod val="65000"/>
                          <a:lumOff val="35000"/>
                        </a:prstClr>
                      </a:solidFill>
                      <a:prstDash val="solid"/>
                      <a:round/>
                      <a:headEnd type="none" w="med" len="med"/>
                      <a:tailEnd type="none" w="med" len="med"/>
                    </a:lnL>
                    <a:lnR w="9525" cap="flat" cmpd="sng" algn="ctr">
                      <a:solidFill>
                        <a:srgbClr val="595959"/>
                      </a:solid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solidFill>
                      <a:srgbClr val="95B3D7"/>
                    </a:solidFill>
                  </a:tcPr>
                </a:tc>
              </a:tr>
              <a:tr h="193422">
                <a:tc>
                  <a:txBody>
                    <a:bodyPr/>
                    <a:lstStyle/>
                    <a:p>
                      <a:endParaRPr lang="en-US" sz="1300" b="1" dirty="0" smtClean="0"/>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300" b="1" dirty="0" smtClean="0"/>
                        <a:t>Role of Internal Audit</a:t>
                      </a:r>
                    </a:p>
                  </a:txBody>
                  <a:tcPr marL="68580" marR="68580" marT="0" marB="0">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300" b="1" dirty="0" smtClean="0"/>
                        <a:t>Critical Success Factors (CSFs)</a:t>
                      </a:r>
                    </a:p>
                  </a:txBody>
                  <a:tcPr marL="68580" marR="68580" marT="0" marB="0">
                    <a:lnL w="12700" cap="flat" cmpd="sng" algn="ctr">
                      <a:noFill/>
                      <a:prstDash val="solid"/>
                      <a:round/>
                      <a:headEnd type="none" w="med" len="med"/>
                      <a:tailEnd type="none" w="med" len="med"/>
                    </a:lnL>
                    <a:lnR w="9525" cap="flat" cmpd="sng" algn="ctr">
                      <a:solidFill>
                        <a:prstClr val="black"/>
                      </a:solid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noFill/>
                  </a:tcPr>
                </a:tc>
              </a:tr>
              <a:tr h="72552">
                <a:tc>
                  <a:txBody>
                    <a:bodyPr/>
                    <a:lstStyle/>
                    <a:p>
                      <a:endParaRPr lang="en-US" sz="400" dirty="0"/>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400" dirty="0"/>
                    </a:p>
                  </a:txBody>
                  <a:tcPr marL="68580" marR="68580" marT="0" marB="0">
                    <a:lnL w="635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400" dirty="0"/>
                    </a:p>
                  </a:txBody>
                  <a:tcPr marL="68580" marR="68580" marT="0" marB="0">
                    <a:lnL w="12700" cap="flat" cmpd="sng" algn="ctr">
                      <a:no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r>
              <a:tr h="5010453">
                <a:tc>
                  <a:txBody>
                    <a:bodyPr/>
                    <a:lstStyle/>
                    <a:p>
                      <a:endParaRPr lang="en-US" sz="1200" dirty="0"/>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smtClean="0"/>
                        <a:t>Internal Audit’s role include the following:</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r>
                        <a:rPr lang="en-US" sz="1200" dirty="0" smtClean="0"/>
                        <a:t>focusing the internal audit work on the significant risks, as identified by management,</a:t>
                      </a:r>
                      <a:r>
                        <a:rPr lang="en-US" sz="1200" baseline="0" dirty="0" smtClean="0"/>
                        <a:t> and auditing the risk management processes across an </a:t>
                      </a:r>
                      <a:r>
                        <a:rPr lang="en-US" sz="1200" baseline="0" dirty="0" err="1" smtClean="0"/>
                        <a:t>organisation</a:t>
                      </a:r>
                      <a:endParaRPr lang="en-US" sz="1200" baseline="0" dirty="0" smtClean="0"/>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endParaRPr lang="en-US" sz="1200" baseline="0" dirty="0" smtClean="0"/>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r>
                        <a:rPr lang="en-US" sz="1200" baseline="0" dirty="0" smtClean="0"/>
                        <a:t>providing assurance on the management of risk</a:t>
                      </a:r>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endParaRPr lang="en-US" sz="1200" baseline="0" dirty="0" smtClean="0"/>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r>
                        <a:rPr lang="en-US" sz="1200" dirty="0" smtClean="0"/>
                        <a:t>providing</a:t>
                      </a:r>
                      <a:r>
                        <a:rPr lang="en-US" sz="1200" baseline="0" dirty="0" smtClean="0"/>
                        <a:t> active support and involvement in the risk management process</a:t>
                      </a:r>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endParaRPr lang="en-US" sz="1200" baseline="0" dirty="0" smtClean="0"/>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r>
                        <a:rPr lang="en-US" sz="1200" baseline="0" dirty="0" smtClean="0"/>
                        <a:t>facilitating risk identification/ assessment and educating line staff in risk management and internal control</a:t>
                      </a:r>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endParaRPr lang="en-US" sz="1200" baseline="0" dirty="0" smtClean="0"/>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r>
                        <a:rPr lang="en-US" sz="1200" baseline="0" dirty="0" smtClean="0"/>
                        <a:t>co-</a:t>
                      </a:r>
                      <a:r>
                        <a:rPr lang="en-US" sz="1200" baseline="0" dirty="0" err="1" smtClean="0"/>
                        <a:t>ordinating</a:t>
                      </a:r>
                      <a:r>
                        <a:rPr lang="en-US" sz="1200" baseline="0" dirty="0" smtClean="0"/>
                        <a:t> risk reporting to the board, audit committee, etc.</a:t>
                      </a:r>
                    </a:p>
                    <a:p>
                      <a:pPr marL="171450" marR="0" lvl="0" indent="-171450" algn="l" defTabSz="457200" rtl="0" eaLnBrk="1" fontAlgn="auto" latinLnBrk="0" hangingPunct="1">
                        <a:lnSpc>
                          <a:spcPct val="110000"/>
                        </a:lnSpc>
                        <a:spcBef>
                          <a:spcPts val="0"/>
                        </a:spcBef>
                        <a:spcAft>
                          <a:spcPts val="0"/>
                        </a:spcAft>
                        <a:buClrTx/>
                        <a:buSzTx/>
                        <a:buFont typeface="Wingdings" charset="2"/>
                        <a:buChar char="v"/>
                        <a:tabLst/>
                        <a:defRPr/>
                      </a:pPr>
                      <a:endParaRPr lang="en-US" sz="1200" baseline="0" dirty="0" smtClean="0"/>
                    </a:p>
                    <a:p>
                      <a:pPr marL="0" marR="0" lvl="0" indent="0" algn="l" defTabSz="457200" rtl="0" eaLnBrk="1" fontAlgn="auto" latinLnBrk="0" hangingPunct="1">
                        <a:lnSpc>
                          <a:spcPct val="110000"/>
                        </a:lnSpc>
                        <a:spcBef>
                          <a:spcPts val="0"/>
                        </a:spcBef>
                        <a:spcAft>
                          <a:spcPts val="0"/>
                        </a:spcAft>
                        <a:buClrTx/>
                        <a:buSzTx/>
                        <a:buFont typeface="Wingdings" charset="2"/>
                        <a:buNone/>
                        <a:tabLst/>
                        <a:defRPr/>
                      </a:pPr>
                      <a:r>
                        <a:rPr lang="en-US" sz="1200" baseline="0" dirty="0" smtClean="0"/>
                        <a:t>Internal Audit should ensure that the professional requirements for independence and objectivity are not breached.</a:t>
                      </a:r>
                      <a:endParaRPr lang="en-US" sz="1200" dirty="0" smtClean="0"/>
                    </a:p>
                    <a:p>
                      <a:endParaRPr lang="en-US" sz="1200" kern="1200" dirty="0" smtClean="0">
                        <a:solidFill>
                          <a:schemeClr val="dk1"/>
                        </a:solidFill>
                        <a:effectLst/>
                        <a:latin typeface="+mn-lt"/>
                        <a:ea typeface="+mn-ea"/>
                        <a:cs typeface="+mn-cs"/>
                      </a:endParaRPr>
                    </a:p>
                    <a:p>
                      <a:endParaRPr lang="en-US" sz="1200" dirty="0"/>
                    </a:p>
                  </a:txBody>
                  <a:tcPr marL="68580" marR="68580" marT="0" marB="0">
                    <a:lnL w="635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Critical factors driving risk management success are:</a:t>
                      </a:r>
                    </a:p>
                    <a:p>
                      <a:endParaRPr lang="en-US" sz="1200" kern="1200" dirty="0" smtClean="0">
                        <a:solidFill>
                          <a:schemeClr val="dk1"/>
                        </a:solidFill>
                        <a:effectLst/>
                        <a:latin typeface="+mn-lt"/>
                        <a:ea typeface="+mn-ea"/>
                        <a:cs typeface="+mn-cs"/>
                      </a:endParaRPr>
                    </a:p>
                    <a:p>
                      <a:pPr marL="171450" indent="-171450">
                        <a:buFont typeface="Wingdings" charset="2"/>
                        <a:buChar char="v"/>
                      </a:pPr>
                      <a:r>
                        <a:rPr lang="en-US" sz="1200" i="0" kern="1200" dirty="0" smtClean="0">
                          <a:solidFill>
                            <a:schemeClr val="dk1"/>
                          </a:solidFill>
                          <a:effectLst/>
                          <a:latin typeface="+mn-lt"/>
                          <a:ea typeface="+mn-ea"/>
                          <a:cs typeface="+mn-cs"/>
                        </a:rPr>
                        <a:t>Clear ownership</a:t>
                      </a:r>
                      <a:r>
                        <a:rPr lang="en-US" sz="1200" i="0" kern="1200" baseline="0" dirty="0" smtClean="0">
                          <a:solidFill>
                            <a:schemeClr val="dk1"/>
                          </a:solidFill>
                          <a:effectLst/>
                          <a:latin typeface="+mn-lt"/>
                          <a:ea typeface="+mn-ea"/>
                          <a:cs typeface="+mn-cs"/>
                        </a:rPr>
                        <a:t> of risk within the </a:t>
                      </a:r>
                      <a:r>
                        <a:rPr lang="en-US" sz="1200" i="0" kern="1200" baseline="0" dirty="0" err="1" smtClean="0">
                          <a:solidFill>
                            <a:schemeClr val="dk1"/>
                          </a:solidFill>
                          <a:effectLst/>
                          <a:latin typeface="+mn-lt"/>
                          <a:ea typeface="+mn-ea"/>
                          <a:cs typeface="+mn-cs"/>
                        </a:rPr>
                        <a:t>organisation</a:t>
                      </a:r>
                      <a:endParaRPr lang="en-US" sz="1200" i="0" kern="1200" baseline="0" dirty="0" smtClean="0">
                        <a:solidFill>
                          <a:schemeClr val="dk1"/>
                        </a:solidFill>
                        <a:effectLst/>
                        <a:latin typeface="+mn-lt"/>
                        <a:ea typeface="+mn-ea"/>
                        <a:cs typeface="+mn-cs"/>
                      </a:endParaRPr>
                    </a:p>
                    <a:p>
                      <a:pPr marL="171450" indent="-171450">
                        <a:buFont typeface="Wingdings" charset="2"/>
                        <a:buChar char="v"/>
                      </a:pPr>
                      <a:endParaRPr lang="en-US" sz="1200" i="0" kern="1200" baseline="0" dirty="0" smtClean="0">
                        <a:solidFill>
                          <a:schemeClr val="dk1"/>
                        </a:solidFill>
                        <a:effectLst/>
                        <a:latin typeface="+mn-lt"/>
                        <a:ea typeface="+mn-ea"/>
                        <a:cs typeface="+mn-cs"/>
                      </a:endParaRPr>
                    </a:p>
                    <a:p>
                      <a:pPr marL="171450" indent="-171450">
                        <a:buFont typeface="Wingdings" charset="2"/>
                        <a:buChar char="v"/>
                      </a:pPr>
                      <a:r>
                        <a:rPr lang="en-US" sz="1200" i="0" kern="1200" baseline="0" dirty="0" smtClean="0">
                          <a:solidFill>
                            <a:schemeClr val="dk1"/>
                          </a:solidFill>
                          <a:effectLst/>
                          <a:latin typeface="+mn-lt"/>
                          <a:ea typeface="+mn-ea"/>
                          <a:cs typeface="+mn-cs"/>
                        </a:rPr>
                        <a:t>Mechanisms, methodology to review, discuss and communicate risk</a:t>
                      </a:r>
                    </a:p>
                    <a:p>
                      <a:pPr marL="171450" indent="-171450">
                        <a:buFont typeface="Wingdings" charset="2"/>
                        <a:buChar char="v"/>
                      </a:pPr>
                      <a:endParaRPr lang="en-US" sz="1200" i="0" kern="1200" baseline="0" dirty="0" smtClean="0">
                        <a:solidFill>
                          <a:schemeClr val="dk1"/>
                        </a:solidFill>
                        <a:effectLst/>
                        <a:latin typeface="+mn-lt"/>
                        <a:ea typeface="+mn-ea"/>
                        <a:cs typeface="+mn-cs"/>
                      </a:endParaRPr>
                    </a:p>
                    <a:p>
                      <a:pPr marL="171450" indent="-171450">
                        <a:buFont typeface="Wingdings" charset="2"/>
                        <a:buChar char="v"/>
                      </a:pPr>
                      <a:r>
                        <a:rPr lang="en-US" sz="1200" i="0" kern="1200" baseline="0" dirty="0" smtClean="0">
                          <a:solidFill>
                            <a:schemeClr val="dk1"/>
                          </a:solidFill>
                          <a:effectLst/>
                          <a:latin typeface="+mn-lt"/>
                          <a:ea typeface="+mn-ea"/>
                          <a:cs typeface="+mn-cs"/>
                        </a:rPr>
                        <a:t>A formal process to link risks to </a:t>
                      </a:r>
                      <a:r>
                        <a:rPr lang="en-US" sz="1200" i="0" kern="1200" baseline="0" dirty="0" err="1" smtClean="0">
                          <a:solidFill>
                            <a:schemeClr val="dk1"/>
                          </a:solidFill>
                          <a:effectLst/>
                          <a:latin typeface="+mn-lt"/>
                          <a:ea typeface="+mn-ea"/>
                          <a:cs typeface="+mn-cs"/>
                        </a:rPr>
                        <a:t>organisational</a:t>
                      </a:r>
                      <a:r>
                        <a:rPr lang="en-US" sz="1200" i="0" kern="1200" baseline="0" dirty="0" smtClean="0">
                          <a:solidFill>
                            <a:schemeClr val="dk1"/>
                          </a:solidFill>
                          <a:effectLst/>
                          <a:latin typeface="+mn-lt"/>
                          <a:ea typeface="+mn-ea"/>
                          <a:cs typeface="+mn-cs"/>
                        </a:rPr>
                        <a:t> objectives</a:t>
                      </a:r>
                    </a:p>
                    <a:p>
                      <a:pPr marL="171450" indent="-171450">
                        <a:buFont typeface="Wingdings" charset="2"/>
                        <a:buChar char="v"/>
                      </a:pPr>
                      <a:endParaRPr lang="en-US" sz="1200" i="0" kern="1200" baseline="0" dirty="0" smtClean="0">
                        <a:solidFill>
                          <a:schemeClr val="dk1"/>
                        </a:solidFill>
                        <a:effectLst/>
                        <a:latin typeface="+mn-lt"/>
                        <a:ea typeface="+mn-ea"/>
                        <a:cs typeface="+mn-cs"/>
                      </a:endParaRPr>
                    </a:p>
                    <a:p>
                      <a:pPr marL="171450" indent="-171450">
                        <a:buFont typeface="Wingdings" charset="2"/>
                        <a:buChar char="v"/>
                      </a:pPr>
                      <a:r>
                        <a:rPr lang="en-US" sz="1200" i="0" kern="1200" baseline="0" dirty="0" smtClean="0">
                          <a:solidFill>
                            <a:schemeClr val="dk1"/>
                          </a:solidFill>
                          <a:effectLst/>
                          <a:latin typeface="+mn-lt"/>
                          <a:ea typeface="+mn-ea"/>
                          <a:cs typeface="+mn-cs"/>
                        </a:rPr>
                        <a:t>Proactive board and senior management level in both oversight and managing/ monitoring risk</a:t>
                      </a:r>
                    </a:p>
                    <a:p>
                      <a:pPr marL="171450" indent="-171450">
                        <a:buFont typeface="Wingdings" charset="2"/>
                        <a:buChar char="v"/>
                      </a:pPr>
                      <a:endParaRPr lang="en-US" sz="1200" i="0" kern="1200" baseline="0" dirty="0" smtClean="0">
                        <a:solidFill>
                          <a:schemeClr val="dk1"/>
                        </a:solidFill>
                        <a:effectLst/>
                        <a:latin typeface="+mn-lt"/>
                        <a:ea typeface="+mn-ea"/>
                        <a:cs typeface="+mn-cs"/>
                      </a:endParaRPr>
                    </a:p>
                    <a:p>
                      <a:pPr marL="171450" indent="-171450">
                        <a:buFont typeface="Wingdings" charset="2"/>
                        <a:buChar char="v"/>
                      </a:pPr>
                      <a:r>
                        <a:rPr lang="en-US" sz="1200" i="0" kern="1200" baseline="0" dirty="0" smtClean="0">
                          <a:solidFill>
                            <a:schemeClr val="dk1"/>
                          </a:solidFill>
                          <a:effectLst/>
                          <a:latin typeface="+mn-lt"/>
                          <a:ea typeface="+mn-ea"/>
                          <a:cs typeface="+mn-cs"/>
                        </a:rPr>
                        <a:t>Specific policy covering risk management as it relates to the </a:t>
                      </a:r>
                      <a:r>
                        <a:rPr lang="en-US" sz="1200" i="0" kern="1200" baseline="0" dirty="0" err="1" smtClean="0">
                          <a:solidFill>
                            <a:schemeClr val="dk1"/>
                          </a:solidFill>
                          <a:effectLst/>
                          <a:latin typeface="+mn-lt"/>
                          <a:ea typeface="+mn-ea"/>
                          <a:cs typeface="+mn-cs"/>
                        </a:rPr>
                        <a:t>organisation’s</a:t>
                      </a:r>
                      <a:r>
                        <a:rPr lang="en-US" sz="1200" i="0" kern="1200" baseline="0" dirty="0" smtClean="0">
                          <a:solidFill>
                            <a:schemeClr val="dk1"/>
                          </a:solidFill>
                          <a:effectLst/>
                          <a:latin typeface="+mn-lt"/>
                          <a:ea typeface="+mn-ea"/>
                          <a:cs typeface="+mn-cs"/>
                        </a:rPr>
                        <a:t> business and challenges</a:t>
                      </a:r>
                    </a:p>
                    <a:p>
                      <a:pPr marL="171450" indent="-171450">
                        <a:buFont typeface="Wingdings" charset="2"/>
                        <a:buChar char="v"/>
                      </a:pPr>
                      <a:endParaRPr lang="en-US" sz="1200" i="0" kern="1200" baseline="0" dirty="0" smtClean="0">
                        <a:solidFill>
                          <a:schemeClr val="dk1"/>
                        </a:solidFill>
                        <a:effectLst/>
                        <a:latin typeface="+mn-lt"/>
                        <a:ea typeface="+mn-ea"/>
                        <a:cs typeface="+mn-cs"/>
                      </a:endParaRPr>
                    </a:p>
                    <a:p>
                      <a:pPr marL="0" indent="0">
                        <a:buFont typeface="Wingdings" charset="2"/>
                        <a:buNone/>
                      </a:pPr>
                      <a:r>
                        <a:rPr lang="en-US" sz="1200" b="1" i="0" kern="1200" baseline="0" dirty="0" smtClean="0">
                          <a:solidFill>
                            <a:schemeClr val="dk1"/>
                          </a:solidFill>
                          <a:effectLst/>
                          <a:latin typeface="+mn-lt"/>
                          <a:ea typeface="+mn-ea"/>
                          <a:cs typeface="+mn-cs"/>
                        </a:rPr>
                        <a:t>Risk management is most effective when:</a:t>
                      </a:r>
                    </a:p>
                    <a:p>
                      <a:pPr marL="0" indent="0">
                        <a:buFont typeface="Wingdings" charset="2"/>
                        <a:buNone/>
                      </a:pPr>
                      <a:endParaRPr lang="en-US" sz="1200" i="0" kern="1200" baseline="0" dirty="0" smtClean="0">
                        <a:solidFill>
                          <a:schemeClr val="dk1"/>
                        </a:solidFill>
                        <a:effectLst/>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charset="2"/>
                        <a:buChar char="v"/>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CEO is committed to the process;</a:t>
                      </a:r>
                    </a:p>
                    <a:p>
                      <a:pPr marL="171450" marR="0" lvl="0" indent="-171450" algn="l" defTabSz="457200" rtl="0" eaLnBrk="1" fontAlgn="auto" latinLnBrk="0" hangingPunct="1">
                        <a:lnSpc>
                          <a:spcPct val="100000"/>
                        </a:lnSpc>
                        <a:spcBef>
                          <a:spcPts val="0"/>
                        </a:spcBef>
                        <a:spcAft>
                          <a:spcPts val="0"/>
                        </a:spcAft>
                        <a:buClrTx/>
                        <a:buSzTx/>
                        <a:buFont typeface="Wingdings" charset="2"/>
                        <a:buChar char="v"/>
                        <a:tabLst/>
                        <a:defRPr/>
                      </a:pPr>
                      <a:endParaRPr kumimoji="0" lang="en-US" sz="6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charset="2"/>
                        <a:buChar char="v"/>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other officers such as the CFO and General Counsel manage the risks under their jurisdiction;</a:t>
                      </a:r>
                    </a:p>
                    <a:p>
                      <a:pPr marL="171450" marR="0" lvl="0" indent="-171450" algn="l" defTabSz="457200" rtl="0" eaLnBrk="1" fontAlgn="auto" latinLnBrk="0" hangingPunct="1">
                        <a:lnSpc>
                          <a:spcPct val="100000"/>
                        </a:lnSpc>
                        <a:spcBef>
                          <a:spcPts val="0"/>
                        </a:spcBef>
                        <a:spcAft>
                          <a:spcPts val="0"/>
                        </a:spcAft>
                        <a:buClrTx/>
                        <a:buSzTx/>
                        <a:buFont typeface="Wingdings" charset="2"/>
                        <a:buChar char="v"/>
                        <a:tabLst/>
                        <a:defRPr/>
                      </a:pPr>
                      <a:endParaRPr kumimoji="0" lang="en-US" sz="6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charset="2"/>
                        <a:buChar char="v"/>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proactive internal audit activity exists; and</a:t>
                      </a:r>
                    </a:p>
                    <a:p>
                      <a:pPr marL="171450" marR="0" lvl="0" indent="-171450" algn="l" defTabSz="457200" rtl="0" eaLnBrk="1" fontAlgn="auto" latinLnBrk="0" hangingPunct="1">
                        <a:lnSpc>
                          <a:spcPct val="100000"/>
                        </a:lnSpc>
                        <a:spcBef>
                          <a:spcPts val="0"/>
                        </a:spcBef>
                        <a:spcAft>
                          <a:spcPts val="0"/>
                        </a:spcAft>
                        <a:buClrTx/>
                        <a:buSzTx/>
                        <a:buFont typeface="Wingdings" charset="2"/>
                        <a:buChar char="v"/>
                        <a:tabLst/>
                        <a:defRPr/>
                      </a:pPr>
                      <a:endParaRPr kumimoji="0" lang="en-US" sz="6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charset="2"/>
                        <a:buChar char="v"/>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business unit executives and managers who own the risk assume everyday responsibility for managing the risks and control under their jurisdiction.</a:t>
                      </a:r>
                    </a:p>
                    <a:p>
                      <a:pPr marL="171450" marR="0" lvl="0" indent="-171450" algn="l" defTabSz="457200" rtl="0" eaLnBrk="1" fontAlgn="auto" latinLnBrk="0" hangingPunct="1">
                        <a:lnSpc>
                          <a:spcPct val="100000"/>
                        </a:lnSpc>
                        <a:spcBef>
                          <a:spcPts val="0"/>
                        </a:spcBef>
                        <a:spcAft>
                          <a:spcPts val="0"/>
                        </a:spcAft>
                        <a:buClrTx/>
                        <a:buSzTx/>
                        <a:buFont typeface="Wingdings" charset="2"/>
                        <a:buChar char="v"/>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L="68580" marR="68580" marT="0" marB="0">
                    <a:lnL w="12700" cap="flat" cmpd="sng" algn="ctr">
                      <a:no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prstClr val="black"/>
                      </a:solidFill>
                      <a:prstDash val="solid"/>
                      <a:round/>
                      <a:headEnd type="none" w="med" len="med"/>
                      <a:tailEnd type="none" w="med" len="med"/>
                    </a:lnB>
                    <a:noFill/>
                  </a:tcPr>
                </a:tc>
              </a:tr>
            </a:tbl>
          </a:graphicData>
        </a:graphic>
      </p:graphicFrame>
      <p:sp>
        <p:nvSpPr>
          <p:cNvPr id="4" name="TextBox 3"/>
          <p:cNvSpPr txBox="1"/>
          <p:nvPr/>
        </p:nvSpPr>
        <p:spPr>
          <a:xfrm>
            <a:off x="6215325" y="6548442"/>
            <a:ext cx="1989985" cy="246221"/>
          </a:xfrm>
          <a:prstGeom prst="rect">
            <a:avLst/>
          </a:prstGeom>
          <a:noFill/>
        </p:spPr>
        <p:txBody>
          <a:bodyPr wrap="none" rtlCol="0">
            <a:spAutoFit/>
          </a:bodyPr>
          <a:lstStyle/>
          <a:p>
            <a:r>
              <a:rPr lang="en-US" sz="1000" b="1" dirty="0"/>
              <a:t>The Institute of Risk Management </a:t>
            </a:r>
            <a:endParaRPr lang="en-US" sz="1000" dirty="0"/>
          </a:p>
        </p:txBody>
      </p:sp>
      <p:sp>
        <p:nvSpPr>
          <p:cNvPr id="2" name="Slide Number Placeholder 1"/>
          <p:cNvSpPr>
            <a:spLocks noGrp="1"/>
          </p:cNvSpPr>
          <p:nvPr>
            <p:ph type="sldNum" sz="quarter" idx="12"/>
          </p:nvPr>
        </p:nvSpPr>
        <p:spPr>
          <a:xfrm>
            <a:off x="8448579" y="6494410"/>
            <a:ext cx="500515" cy="365125"/>
          </a:xfrm>
        </p:spPr>
        <p:txBody>
          <a:bodyPr/>
          <a:lstStyle/>
          <a:p>
            <a:fld id="{9212DA5F-2C57-3E42-AAAB-07E950CF22A4}" type="slidenum">
              <a:rPr lang="en-US" smtClean="0"/>
              <a:t>4</a:t>
            </a:fld>
            <a:endParaRPr lang="en-US" dirty="0"/>
          </a:p>
        </p:txBody>
      </p:sp>
      <p:sp>
        <p:nvSpPr>
          <p:cNvPr id="6" name="Footer Placeholder 40"/>
          <p:cNvSpPr>
            <a:spLocks noGrp="1"/>
          </p:cNvSpPr>
          <p:nvPr>
            <p:ph type="ftr" sz="quarter" idx="11"/>
          </p:nvPr>
        </p:nvSpPr>
        <p:spPr>
          <a:xfrm>
            <a:off x="794163" y="6577561"/>
            <a:ext cx="2247900" cy="187982"/>
          </a:xfrm>
        </p:spPr>
        <p:txBody>
          <a:bodyPr/>
          <a:lstStyle/>
          <a:p>
            <a:endParaRPr lang="en-US" dirty="0" smtClean="0"/>
          </a:p>
          <a:p>
            <a:r>
              <a:rPr lang="en-US" dirty="0" smtClean="0"/>
              <a:t>INTERNAL USE</a:t>
            </a:r>
          </a:p>
          <a:p>
            <a:endParaRPr lang="en-US" dirty="0"/>
          </a:p>
        </p:txBody>
      </p:sp>
    </p:spTree>
    <p:extLst>
      <p:ext uri="{BB962C8B-B14F-4D97-AF65-F5344CB8AC3E}">
        <p14:creationId xmlns:p14="http://schemas.microsoft.com/office/powerpoint/2010/main" val="25564968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829944" y="257773"/>
            <a:ext cx="5436000" cy="276934"/>
          </a:xfrm>
          <a:prstGeom prst="rect">
            <a:avLst/>
          </a:prstGeom>
          <a:solidFill>
            <a:schemeClr val="bg1"/>
          </a:solidFill>
          <a:effectLst>
            <a:outerShdw blurRad="50800" dist="38100" dir="5400000" algn="t" rotWithShape="0">
              <a:prstClr val="black">
                <a:alpha val="40000"/>
              </a:prstClr>
            </a:outerShdw>
          </a:effectLst>
        </p:spPr>
        <p:txBody>
          <a:bodyPr wrap="none" lIns="91375" tIns="45688" rIns="91375" bIns="45688">
            <a:spAutoFit/>
          </a:bodyPr>
          <a:lstStyle>
            <a:defPPr>
              <a:defRPr lang="en-US"/>
            </a:defPPr>
            <a:lvl1pPr marL="0" algn="l" defTabSz="955119" rtl="0" eaLnBrk="1" latinLnBrk="0" hangingPunct="1">
              <a:defRPr sz="1900" kern="1200">
                <a:solidFill>
                  <a:schemeClr val="tx1"/>
                </a:solidFill>
                <a:latin typeface="+mn-lt"/>
                <a:ea typeface="+mn-ea"/>
                <a:cs typeface="+mn-cs"/>
              </a:defRPr>
            </a:lvl1pPr>
            <a:lvl2pPr marL="477561" algn="l" defTabSz="955119" rtl="0" eaLnBrk="1" latinLnBrk="0" hangingPunct="1">
              <a:defRPr sz="1900" kern="1200">
                <a:solidFill>
                  <a:schemeClr val="tx1"/>
                </a:solidFill>
                <a:latin typeface="+mn-lt"/>
                <a:ea typeface="+mn-ea"/>
                <a:cs typeface="+mn-cs"/>
              </a:defRPr>
            </a:lvl2pPr>
            <a:lvl3pPr marL="955119" algn="l" defTabSz="955119" rtl="0" eaLnBrk="1" latinLnBrk="0" hangingPunct="1">
              <a:defRPr sz="1900" kern="1200">
                <a:solidFill>
                  <a:schemeClr val="tx1"/>
                </a:solidFill>
                <a:latin typeface="+mn-lt"/>
                <a:ea typeface="+mn-ea"/>
                <a:cs typeface="+mn-cs"/>
              </a:defRPr>
            </a:lvl3pPr>
            <a:lvl4pPr marL="1432679" algn="l" defTabSz="955119" rtl="0" eaLnBrk="1" latinLnBrk="0" hangingPunct="1">
              <a:defRPr sz="1900" kern="1200">
                <a:solidFill>
                  <a:schemeClr val="tx1"/>
                </a:solidFill>
                <a:latin typeface="+mn-lt"/>
                <a:ea typeface="+mn-ea"/>
                <a:cs typeface="+mn-cs"/>
              </a:defRPr>
            </a:lvl4pPr>
            <a:lvl5pPr marL="1910239" algn="l" defTabSz="955119" rtl="0" eaLnBrk="1" latinLnBrk="0" hangingPunct="1">
              <a:defRPr sz="1900" kern="1200">
                <a:solidFill>
                  <a:schemeClr val="tx1"/>
                </a:solidFill>
                <a:latin typeface="+mn-lt"/>
                <a:ea typeface="+mn-ea"/>
                <a:cs typeface="+mn-cs"/>
              </a:defRPr>
            </a:lvl5pPr>
            <a:lvl6pPr marL="2387798" algn="l" defTabSz="955119" rtl="0" eaLnBrk="1" latinLnBrk="0" hangingPunct="1">
              <a:defRPr sz="1900" kern="1200">
                <a:solidFill>
                  <a:schemeClr val="tx1"/>
                </a:solidFill>
                <a:latin typeface="+mn-lt"/>
                <a:ea typeface="+mn-ea"/>
                <a:cs typeface="+mn-cs"/>
              </a:defRPr>
            </a:lvl6pPr>
            <a:lvl7pPr marL="2865358" algn="l" defTabSz="955119" rtl="0" eaLnBrk="1" latinLnBrk="0" hangingPunct="1">
              <a:defRPr sz="1900" kern="1200">
                <a:solidFill>
                  <a:schemeClr val="tx1"/>
                </a:solidFill>
                <a:latin typeface="+mn-lt"/>
                <a:ea typeface="+mn-ea"/>
                <a:cs typeface="+mn-cs"/>
              </a:defRPr>
            </a:lvl7pPr>
            <a:lvl8pPr marL="3342916" algn="l" defTabSz="955119" rtl="0" eaLnBrk="1" latinLnBrk="0" hangingPunct="1">
              <a:defRPr sz="1900" kern="1200">
                <a:solidFill>
                  <a:schemeClr val="tx1"/>
                </a:solidFill>
                <a:latin typeface="+mn-lt"/>
                <a:ea typeface="+mn-ea"/>
                <a:cs typeface="+mn-cs"/>
              </a:defRPr>
            </a:lvl8pPr>
            <a:lvl9pPr marL="3820473" algn="l" defTabSz="955119" rtl="0" eaLnBrk="1" latinLnBrk="0" hangingPunct="1">
              <a:defRPr sz="1900" kern="1200">
                <a:solidFill>
                  <a:schemeClr val="tx1"/>
                </a:solidFill>
                <a:latin typeface="+mn-lt"/>
                <a:ea typeface="+mn-ea"/>
                <a:cs typeface="+mn-cs"/>
              </a:defRPr>
            </a:lvl9pPr>
          </a:lstStyle>
          <a:p>
            <a:r>
              <a:rPr lang="en-US" sz="1200" b="1" dirty="0" smtClean="0"/>
              <a:t>RISK MANAGEMENT PROCESS -  ISO 31000:2009(E) </a:t>
            </a:r>
            <a:r>
              <a:rPr lang="en-US" sz="1200" dirty="0" smtClean="0"/>
              <a:t>© ISO 2009 – All rights reserved</a:t>
            </a:r>
            <a:endParaRPr lang="en-US" sz="1200" dirty="0"/>
          </a:p>
        </p:txBody>
      </p:sp>
      <p:sp>
        <p:nvSpPr>
          <p:cNvPr id="19" name="Rectangle 18"/>
          <p:cNvSpPr/>
          <p:nvPr/>
        </p:nvSpPr>
        <p:spPr>
          <a:xfrm>
            <a:off x="4267200" y="6323293"/>
            <a:ext cx="3429000" cy="276934"/>
          </a:xfrm>
          <a:prstGeom prst="rect">
            <a:avLst/>
          </a:prstGeom>
          <a:solidFill>
            <a:schemeClr val="bg1"/>
          </a:solidFill>
          <a:effectLst/>
        </p:spPr>
        <p:txBody>
          <a:bodyPr wrap="square" lIns="91375" tIns="45688" rIns="91375" bIns="45688">
            <a:spAutoFit/>
          </a:bodyPr>
          <a:lstStyle>
            <a:defPPr>
              <a:defRPr lang="en-US"/>
            </a:defPPr>
            <a:lvl1pPr marL="0" algn="l" defTabSz="955119" rtl="0" eaLnBrk="1" latinLnBrk="0" hangingPunct="1">
              <a:defRPr sz="1900" kern="1200">
                <a:solidFill>
                  <a:schemeClr val="tx1"/>
                </a:solidFill>
                <a:latin typeface="+mn-lt"/>
                <a:ea typeface="+mn-ea"/>
                <a:cs typeface="+mn-cs"/>
              </a:defRPr>
            </a:lvl1pPr>
            <a:lvl2pPr marL="477561" algn="l" defTabSz="955119" rtl="0" eaLnBrk="1" latinLnBrk="0" hangingPunct="1">
              <a:defRPr sz="1900" kern="1200">
                <a:solidFill>
                  <a:schemeClr val="tx1"/>
                </a:solidFill>
                <a:latin typeface="+mn-lt"/>
                <a:ea typeface="+mn-ea"/>
                <a:cs typeface="+mn-cs"/>
              </a:defRPr>
            </a:lvl2pPr>
            <a:lvl3pPr marL="955119" algn="l" defTabSz="955119" rtl="0" eaLnBrk="1" latinLnBrk="0" hangingPunct="1">
              <a:defRPr sz="1900" kern="1200">
                <a:solidFill>
                  <a:schemeClr val="tx1"/>
                </a:solidFill>
                <a:latin typeface="+mn-lt"/>
                <a:ea typeface="+mn-ea"/>
                <a:cs typeface="+mn-cs"/>
              </a:defRPr>
            </a:lvl3pPr>
            <a:lvl4pPr marL="1432679" algn="l" defTabSz="955119" rtl="0" eaLnBrk="1" latinLnBrk="0" hangingPunct="1">
              <a:defRPr sz="1900" kern="1200">
                <a:solidFill>
                  <a:schemeClr val="tx1"/>
                </a:solidFill>
                <a:latin typeface="+mn-lt"/>
                <a:ea typeface="+mn-ea"/>
                <a:cs typeface="+mn-cs"/>
              </a:defRPr>
            </a:lvl4pPr>
            <a:lvl5pPr marL="1910239" algn="l" defTabSz="955119" rtl="0" eaLnBrk="1" latinLnBrk="0" hangingPunct="1">
              <a:defRPr sz="1900" kern="1200">
                <a:solidFill>
                  <a:schemeClr val="tx1"/>
                </a:solidFill>
                <a:latin typeface="+mn-lt"/>
                <a:ea typeface="+mn-ea"/>
                <a:cs typeface="+mn-cs"/>
              </a:defRPr>
            </a:lvl5pPr>
            <a:lvl6pPr marL="2387798" algn="l" defTabSz="955119" rtl="0" eaLnBrk="1" latinLnBrk="0" hangingPunct="1">
              <a:defRPr sz="1900" kern="1200">
                <a:solidFill>
                  <a:schemeClr val="tx1"/>
                </a:solidFill>
                <a:latin typeface="+mn-lt"/>
                <a:ea typeface="+mn-ea"/>
                <a:cs typeface="+mn-cs"/>
              </a:defRPr>
            </a:lvl6pPr>
            <a:lvl7pPr marL="2865358" algn="l" defTabSz="955119" rtl="0" eaLnBrk="1" latinLnBrk="0" hangingPunct="1">
              <a:defRPr sz="1900" kern="1200">
                <a:solidFill>
                  <a:schemeClr val="tx1"/>
                </a:solidFill>
                <a:latin typeface="+mn-lt"/>
                <a:ea typeface="+mn-ea"/>
                <a:cs typeface="+mn-cs"/>
              </a:defRPr>
            </a:lvl7pPr>
            <a:lvl8pPr marL="3342916" algn="l" defTabSz="955119" rtl="0" eaLnBrk="1" latinLnBrk="0" hangingPunct="1">
              <a:defRPr sz="1900" kern="1200">
                <a:solidFill>
                  <a:schemeClr val="tx1"/>
                </a:solidFill>
                <a:latin typeface="+mn-lt"/>
                <a:ea typeface="+mn-ea"/>
                <a:cs typeface="+mn-cs"/>
              </a:defRPr>
            </a:lvl8pPr>
            <a:lvl9pPr marL="3820473" algn="l" defTabSz="955119" rtl="0" eaLnBrk="1" latinLnBrk="0" hangingPunct="1">
              <a:defRPr sz="1900" kern="1200">
                <a:solidFill>
                  <a:schemeClr val="tx1"/>
                </a:solidFill>
                <a:latin typeface="+mn-lt"/>
                <a:ea typeface="+mn-ea"/>
                <a:cs typeface="+mn-cs"/>
              </a:defRPr>
            </a:lvl9pPr>
          </a:lstStyle>
          <a:p>
            <a:pPr algn="r"/>
            <a:r>
              <a:rPr lang="en-US" sz="1200" b="1" dirty="0" smtClean="0"/>
              <a:t>ISO 31000:2009(E) </a:t>
            </a:r>
            <a:r>
              <a:rPr lang="en-US" sz="1200" dirty="0" smtClean="0"/>
              <a:t>© ISO 2009 – All rights reserved</a:t>
            </a:r>
            <a:endParaRPr lang="en-US" sz="1200" dirty="0"/>
          </a:p>
        </p:txBody>
      </p:sp>
      <p:sp>
        <p:nvSpPr>
          <p:cNvPr id="2" name="Slide Number Placeholder 1"/>
          <p:cNvSpPr>
            <a:spLocks noGrp="1"/>
          </p:cNvSpPr>
          <p:nvPr>
            <p:ph type="sldNum" sz="quarter" idx="12"/>
          </p:nvPr>
        </p:nvSpPr>
        <p:spPr/>
        <p:txBody>
          <a:bodyPr/>
          <a:lstStyle/>
          <a:p>
            <a:fld id="{9212DA5F-2C57-3E42-AAAB-07E950CF22A4}" type="slidenum">
              <a:rPr lang="en-US" smtClean="0"/>
              <a:t>5</a:t>
            </a:fld>
            <a:endParaRPr lang="en-US"/>
          </a:p>
        </p:txBody>
      </p:sp>
      <p:sp>
        <p:nvSpPr>
          <p:cNvPr id="41" name="Footer Placeholder 40"/>
          <p:cNvSpPr>
            <a:spLocks noGrp="1"/>
          </p:cNvSpPr>
          <p:nvPr>
            <p:ph type="ftr" sz="quarter" idx="11"/>
          </p:nvPr>
        </p:nvSpPr>
        <p:spPr>
          <a:xfrm>
            <a:off x="342900" y="6413502"/>
            <a:ext cx="2247900" cy="365125"/>
          </a:xfrm>
        </p:spPr>
        <p:txBody>
          <a:bodyPr/>
          <a:lstStyle/>
          <a:p>
            <a:endParaRPr lang="en-US" dirty="0" smtClean="0"/>
          </a:p>
          <a:p>
            <a:r>
              <a:rPr lang="en-US" dirty="0" smtClean="0"/>
              <a:t>INTERNAL USE</a:t>
            </a:r>
          </a:p>
          <a:p>
            <a:endParaRPr lang="en-US" dirty="0"/>
          </a:p>
        </p:txBody>
      </p:sp>
      <p:grpSp>
        <p:nvGrpSpPr>
          <p:cNvPr id="4" name="Group 3"/>
          <p:cNvGrpSpPr/>
          <p:nvPr/>
        </p:nvGrpSpPr>
        <p:grpSpPr>
          <a:xfrm>
            <a:off x="1832988" y="975617"/>
            <a:ext cx="5472000" cy="5040000"/>
            <a:chOff x="1832988" y="975617"/>
            <a:chExt cx="5472000" cy="5040000"/>
          </a:xfrm>
        </p:grpSpPr>
        <p:sp>
          <p:nvSpPr>
            <p:cNvPr id="3" name="Rectangle 2"/>
            <p:cNvSpPr/>
            <p:nvPr/>
          </p:nvSpPr>
          <p:spPr>
            <a:xfrm>
              <a:off x="1832988" y="975617"/>
              <a:ext cx="5472000" cy="504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endParaRPr lang="en-US"/>
            </a:p>
          </p:txBody>
        </p:sp>
        <p:cxnSp>
          <p:nvCxnSpPr>
            <p:cNvPr id="43" name="Straight Connector 42"/>
            <p:cNvCxnSpPr/>
            <p:nvPr/>
          </p:nvCxnSpPr>
          <p:spPr>
            <a:xfrm rot="5400000">
              <a:off x="4025481" y="5271798"/>
              <a:ext cx="900000"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4080293" y="3519105"/>
              <a:ext cx="4320000"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2880000" flipH="1" flipV="1">
              <a:off x="6197600" y="5482259"/>
              <a:ext cx="91440" cy="7620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0800000">
              <a:off x="4470401" y="5701293"/>
              <a:ext cx="1783080"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0800000">
              <a:off x="4475481" y="1374344"/>
              <a:ext cx="1783080"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2529840" y="1527445"/>
              <a:ext cx="365760" cy="3888000"/>
            </a:xfrm>
            <a:prstGeom prst="rect">
              <a:avLst/>
            </a:prstGeom>
            <a:solidFill>
              <a:schemeClr val="tx2">
                <a:lumMod val="20000"/>
                <a:lumOff val="80000"/>
              </a:schemeClr>
            </a:solidFill>
            <a:ln w="6350">
              <a:solidFill>
                <a:schemeClr val="tx1"/>
              </a:solidFill>
            </a:ln>
            <a:effectLst>
              <a:outerShdw blurRad="50800" dist="50800" dir="5400000" algn="ctr" rotWithShape="0">
                <a:schemeClr val="tx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r>
                <a:rPr lang="en-US" sz="1200" b="1" dirty="0" smtClean="0">
                  <a:solidFill>
                    <a:schemeClr val="tx1"/>
                  </a:solidFill>
                </a:rPr>
                <a:t>Communication and Consultation</a:t>
              </a:r>
              <a:endParaRPr lang="en-US" sz="1200" b="1" dirty="0">
                <a:solidFill>
                  <a:schemeClr val="tx1"/>
                </a:solidFill>
              </a:endParaRPr>
            </a:p>
          </p:txBody>
        </p:sp>
        <p:sp>
          <p:nvSpPr>
            <p:cNvPr id="8" name="Rectangle 7"/>
            <p:cNvSpPr/>
            <p:nvPr/>
          </p:nvSpPr>
          <p:spPr>
            <a:xfrm>
              <a:off x="6060440" y="1527445"/>
              <a:ext cx="365760" cy="3888000"/>
            </a:xfrm>
            <a:prstGeom prst="rect">
              <a:avLst/>
            </a:prstGeom>
            <a:solidFill>
              <a:schemeClr val="tx2">
                <a:lumMod val="20000"/>
                <a:lumOff val="80000"/>
              </a:schemeClr>
            </a:solidFill>
            <a:ln w="6350">
              <a:solidFill>
                <a:schemeClr val="tx1"/>
              </a:solidFill>
            </a:ln>
            <a:effectLst>
              <a:outerShdw blurRad="50800" dist="50800" dir="5400000" algn="ctr" rotWithShape="0">
                <a:schemeClr val="tx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r>
                <a:rPr lang="en-US" sz="1200" b="1" dirty="0" smtClean="0">
                  <a:solidFill>
                    <a:schemeClr val="tx1"/>
                  </a:solidFill>
                </a:rPr>
                <a:t>Monitoring and Review</a:t>
              </a:r>
              <a:endParaRPr lang="en-US" sz="1200" b="1" dirty="0">
                <a:solidFill>
                  <a:schemeClr val="tx1"/>
                </a:solidFill>
              </a:endParaRPr>
            </a:p>
          </p:txBody>
        </p:sp>
        <p:sp>
          <p:nvSpPr>
            <p:cNvPr id="25" name="Left-Right Arrow 24"/>
            <p:cNvSpPr/>
            <p:nvPr/>
          </p:nvSpPr>
          <p:spPr>
            <a:xfrm>
              <a:off x="2956560" y="1950083"/>
              <a:ext cx="274320" cy="76200"/>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endParaRPr lang="en-US"/>
            </a:p>
          </p:txBody>
        </p:sp>
        <p:sp>
          <p:nvSpPr>
            <p:cNvPr id="26" name="Left-Right Arrow 25"/>
            <p:cNvSpPr/>
            <p:nvPr/>
          </p:nvSpPr>
          <p:spPr>
            <a:xfrm>
              <a:off x="5745480" y="1950083"/>
              <a:ext cx="274320" cy="76200"/>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endParaRPr lang="en-US"/>
            </a:p>
          </p:txBody>
        </p:sp>
        <p:sp>
          <p:nvSpPr>
            <p:cNvPr id="33" name="Left-Right Arrow 32"/>
            <p:cNvSpPr/>
            <p:nvPr/>
          </p:nvSpPr>
          <p:spPr>
            <a:xfrm>
              <a:off x="2956560" y="5223495"/>
              <a:ext cx="274320" cy="76200"/>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endParaRPr lang="en-US"/>
            </a:p>
          </p:txBody>
        </p:sp>
        <p:sp>
          <p:nvSpPr>
            <p:cNvPr id="34" name="Left-Right Arrow 33"/>
            <p:cNvSpPr/>
            <p:nvPr/>
          </p:nvSpPr>
          <p:spPr>
            <a:xfrm>
              <a:off x="5745480" y="5223495"/>
              <a:ext cx="274320" cy="76200"/>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endParaRPr lang="en-US"/>
            </a:p>
          </p:txBody>
        </p:sp>
        <p:cxnSp>
          <p:nvCxnSpPr>
            <p:cNvPr id="23" name="Straight Arrow Connector 22"/>
            <p:cNvCxnSpPr/>
            <p:nvPr/>
          </p:nvCxnSpPr>
          <p:spPr>
            <a:xfrm rot="2880000">
              <a:off x="4432313" y="1766186"/>
              <a:ext cx="91440" cy="7620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3704506" y="2122472"/>
              <a:ext cx="1548000"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289300" y="3016377"/>
              <a:ext cx="2377440" cy="1800000"/>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endParaRPr lang="en-US"/>
            </a:p>
          </p:txBody>
        </p:sp>
        <p:sp>
          <p:nvSpPr>
            <p:cNvPr id="7" name="TextBox 6"/>
            <p:cNvSpPr txBox="1"/>
            <p:nvPr/>
          </p:nvSpPr>
          <p:spPr>
            <a:xfrm>
              <a:off x="3542425" y="3053094"/>
              <a:ext cx="1912088" cy="255134"/>
            </a:xfrm>
            <a:prstGeom prst="rect">
              <a:avLst/>
            </a:prstGeom>
            <a:noFill/>
          </p:spPr>
          <p:txBody>
            <a:bodyPr wrap="square" rtlCol="0">
              <a:spAutoFit/>
            </a:bodyPr>
            <a:lstStyle>
              <a:defPPr>
                <a:defRPr lang="en-US"/>
              </a:defPPr>
              <a:lvl1pPr marL="0" algn="l" defTabSz="955119" rtl="0" eaLnBrk="1" latinLnBrk="0" hangingPunct="1">
                <a:defRPr sz="1900" kern="1200">
                  <a:solidFill>
                    <a:schemeClr val="tx1"/>
                  </a:solidFill>
                  <a:latin typeface="+mn-lt"/>
                  <a:ea typeface="+mn-ea"/>
                  <a:cs typeface="+mn-cs"/>
                </a:defRPr>
              </a:lvl1pPr>
              <a:lvl2pPr marL="477561" algn="l" defTabSz="955119" rtl="0" eaLnBrk="1" latinLnBrk="0" hangingPunct="1">
                <a:defRPr sz="1900" kern="1200">
                  <a:solidFill>
                    <a:schemeClr val="tx1"/>
                  </a:solidFill>
                  <a:latin typeface="+mn-lt"/>
                  <a:ea typeface="+mn-ea"/>
                  <a:cs typeface="+mn-cs"/>
                </a:defRPr>
              </a:lvl2pPr>
              <a:lvl3pPr marL="955119" algn="l" defTabSz="955119" rtl="0" eaLnBrk="1" latinLnBrk="0" hangingPunct="1">
                <a:defRPr sz="1900" kern="1200">
                  <a:solidFill>
                    <a:schemeClr val="tx1"/>
                  </a:solidFill>
                  <a:latin typeface="+mn-lt"/>
                  <a:ea typeface="+mn-ea"/>
                  <a:cs typeface="+mn-cs"/>
                </a:defRPr>
              </a:lvl3pPr>
              <a:lvl4pPr marL="1432679" algn="l" defTabSz="955119" rtl="0" eaLnBrk="1" latinLnBrk="0" hangingPunct="1">
                <a:defRPr sz="1900" kern="1200">
                  <a:solidFill>
                    <a:schemeClr val="tx1"/>
                  </a:solidFill>
                  <a:latin typeface="+mn-lt"/>
                  <a:ea typeface="+mn-ea"/>
                  <a:cs typeface="+mn-cs"/>
                </a:defRPr>
              </a:lvl4pPr>
              <a:lvl5pPr marL="1910239" algn="l" defTabSz="955119" rtl="0" eaLnBrk="1" latinLnBrk="0" hangingPunct="1">
                <a:defRPr sz="1900" kern="1200">
                  <a:solidFill>
                    <a:schemeClr val="tx1"/>
                  </a:solidFill>
                  <a:latin typeface="+mn-lt"/>
                  <a:ea typeface="+mn-ea"/>
                  <a:cs typeface="+mn-cs"/>
                </a:defRPr>
              </a:lvl5pPr>
              <a:lvl6pPr marL="2387798" algn="l" defTabSz="955119" rtl="0" eaLnBrk="1" latinLnBrk="0" hangingPunct="1">
                <a:defRPr sz="1900" kern="1200">
                  <a:solidFill>
                    <a:schemeClr val="tx1"/>
                  </a:solidFill>
                  <a:latin typeface="+mn-lt"/>
                  <a:ea typeface="+mn-ea"/>
                  <a:cs typeface="+mn-cs"/>
                </a:defRPr>
              </a:lvl6pPr>
              <a:lvl7pPr marL="2865358" algn="l" defTabSz="955119" rtl="0" eaLnBrk="1" latinLnBrk="0" hangingPunct="1">
                <a:defRPr sz="1900" kern="1200">
                  <a:solidFill>
                    <a:schemeClr val="tx1"/>
                  </a:solidFill>
                  <a:latin typeface="+mn-lt"/>
                  <a:ea typeface="+mn-ea"/>
                  <a:cs typeface="+mn-cs"/>
                </a:defRPr>
              </a:lvl7pPr>
              <a:lvl8pPr marL="3342916" algn="l" defTabSz="955119" rtl="0" eaLnBrk="1" latinLnBrk="0" hangingPunct="1">
                <a:defRPr sz="1900" kern="1200">
                  <a:solidFill>
                    <a:schemeClr val="tx1"/>
                  </a:solidFill>
                  <a:latin typeface="+mn-lt"/>
                  <a:ea typeface="+mn-ea"/>
                  <a:cs typeface="+mn-cs"/>
                </a:defRPr>
              </a:lvl8pPr>
              <a:lvl9pPr marL="3820473" algn="l" defTabSz="955119" rtl="0" eaLnBrk="1" latinLnBrk="0" hangingPunct="1">
                <a:defRPr sz="1900" kern="1200">
                  <a:solidFill>
                    <a:schemeClr val="tx1"/>
                  </a:solidFill>
                  <a:latin typeface="+mn-lt"/>
                  <a:ea typeface="+mn-ea"/>
                  <a:cs typeface="+mn-cs"/>
                </a:defRPr>
              </a:lvl9pPr>
            </a:lstStyle>
            <a:p>
              <a:pPr algn="ctr">
                <a:lnSpc>
                  <a:spcPts val="1200"/>
                </a:lnSpc>
              </a:pPr>
              <a:r>
                <a:rPr lang="en-US" sz="1400" b="1" dirty="0" smtClean="0"/>
                <a:t>Risk Assessment</a:t>
              </a:r>
              <a:endParaRPr lang="en-US" sz="1400" dirty="0"/>
            </a:p>
          </p:txBody>
        </p:sp>
        <p:sp>
          <p:nvSpPr>
            <p:cNvPr id="27" name="Left-Right Arrow 26"/>
            <p:cNvSpPr/>
            <p:nvPr/>
          </p:nvSpPr>
          <p:spPr>
            <a:xfrm>
              <a:off x="2956560" y="3764206"/>
              <a:ext cx="457200" cy="76200"/>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endParaRPr lang="en-US"/>
            </a:p>
          </p:txBody>
        </p:sp>
        <p:sp>
          <p:nvSpPr>
            <p:cNvPr id="28" name="Left-Right Arrow 27"/>
            <p:cNvSpPr/>
            <p:nvPr/>
          </p:nvSpPr>
          <p:spPr>
            <a:xfrm>
              <a:off x="5562600" y="3764206"/>
              <a:ext cx="457200" cy="76200"/>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endParaRPr lang="en-US"/>
            </a:p>
          </p:txBody>
        </p:sp>
        <p:sp>
          <p:nvSpPr>
            <p:cNvPr id="20" name="Rectangle 19"/>
            <p:cNvSpPr/>
            <p:nvPr/>
          </p:nvSpPr>
          <p:spPr>
            <a:xfrm>
              <a:off x="3482340" y="3294579"/>
              <a:ext cx="2011680" cy="273600"/>
            </a:xfrm>
            <a:prstGeom prst="rect">
              <a:avLst/>
            </a:prstGeom>
            <a:solidFill>
              <a:schemeClr val="bg1"/>
            </a:solidFill>
            <a:ln w="6350">
              <a:solidFill>
                <a:schemeClr val="tx1"/>
              </a:solidFill>
            </a:ln>
            <a:effectLst>
              <a:outerShdw blurRad="50800" dist="25400" dir="5400000" algn="ctr" rotWithShape="0">
                <a:schemeClr val="tx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r>
                <a:rPr lang="en-US" sz="1300" b="1" dirty="0">
                  <a:solidFill>
                    <a:schemeClr val="tx1"/>
                  </a:solidFill>
                </a:rPr>
                <a:t>Risk </a:t>
              </a:r>
              <a:r>
                <a:rPr lang="en-US" sz="1300" b="1" dirty="0" smtClean="0">
                  <a:solidFill>
                    <a:schemeClr val="tx1"/>
                  </a:solidFill>
                </a:rPr>
                <a:t>Analysis</a:t>
              </a:r>
              <a:endParaRPr lang="en-US" sz="1300" b="1" dirty="0">
                <a:solidFill>
                  <a:schemeClr val="tx1"/>
                </a:solidFill>
              </a:endParaRPr>
            </a:p>
          </p:txBody>
        </p:sp>
        <p:grpSp>
          <p:nvGrpSpPr>
            <p:cNvPr id="45" name="Group 44"/>
            <p:cNvGrpSpPr/>
            <p:nvPr/>
          </p:nvGrpSpPr>
          <p:grpSpPr>
            <a:xfrm>
              <a:off x="2956560" y="4319901"/>
              <a:ext cx="3063240" cy="274320"/>
              <a:chOff x="2956560" y="3886963"/>
              <a:chExt cx="3063240" cy="274320"/>
            </a:xfrm>
          </p:grpSpPr>
          <p:sp>
            <p:nvSpPr>
              <p:cNvPr id="31" name="Left-Right Arrow 30"/>
              <p:cNvSpPr/>
              <p:nvPr/>
            </p:nvSpPr>
            <p:spPr>
              <a:xfrm>
                <a:off x="2956560" y="3986023"/>
                <a:ext cx="457200" cy="76200"/>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endParaRPr lang="en-US"/>
              </a:p>
            </p:txBody>
          </p:sp>
          <p:sp>
            <p:nvSpPr>
              <p:cNvPr id="32" name="Left-Right Arrow 31"/>
              <p:cNvSpPr/>
              <p:nvPr/>
            </p:nvSpPr>
            <p:spPr>
              <a:xfrm>
                <a:off x="5562600" y="3986023"/>
                <a:ext cx="457200" cy="76200"/>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endParaRPr lang="en-US"/>
              </a:p>
            </p:txBody>
          </p:sp>
          <p:sp>
            <p:nvSpPr>
              <p:cNvPr id="22" name="Rectangle 21"/>
              <p:cNvSpPr/>
              <p:nvPr/>
            </p:nvSpPr>
            <p:spPr>
              <a:xfrm>
                <a:off x="3505200" y="3886963"/>
                <a:ext cx="2011680" cy="274320"/>
              </a:xfrm>
              <a:prstGeom prst="rect">
                <a:avLst/>
              </a:prstGeom>
              <a:solidFill>
                <a:schemeClr val="bg1"/>
              </a:solidFill>
              <a:ln w="6350">
                <a:solidFill>
                  <a:schemeClr val="tx1"/>
                </a:solidFill>
              </a:ln>
              <a:effectLst>
                <a:outerShdw blurRad="50800" dist="50800" dir="5400000" algn="ctr" rotWithShape="0">
                  <a:schemeClr val="tx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r>
                  <a:rPr lang="en-US" sz="1300" b="1" dirty="0" smtClean="0">
                    <a:solidFill>
                      <a:schemeClr val="tx1"/>
                    </a:solidFill>
                  </a:rPr>
                  <a:t>Risk Evaluation</a:t>
                </a:r>
                <a:endParaRPr lang="en-US" sz="1300" b="1" dirty="0">
                  <a:solidFill>
                    <a:schemeClr val="tx1"/>
                  </a:solidFill>
                </a:endParaRPr>
              </a:p>
            </p:txBody>
          </p:sp>
        </p:grpSp>
        <p:sp>
          <p:nvSpPr>
            <p:cNvPr id="12" name="Rectangle 11"/>
            <p:cNvSpPr/>
            <p:nvPr/>
          </p:nvSpPr>
          <p:spPr>
            <a:xfrm>
              <a:off x="3289300" y="1851023"/>
              <a:ext cx="2377440" cy="274320"/>
            </a:xfrm>
            <a:prstGeom prst="rect">
              <a:avLst/>
            </a:prstGeom>
            <a:solidFill>
              <a:schemeClr val="bg1"/>
            </a:solidFill>
            <a:ln w="6350">
              <a:solidFill>
                <a:schemeClr val="tx1"/>
              </a:solidFill>
            </a:ln>
            <a:effectLst>
              <a:outerShdw blurRad="50800" dist="50800" dir="5400000" algn="ctr" rotWithShape="0">
                <a:schemeClr val="tx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r>
                <a:rPr lang="en-US" sz="1200" b="1" dirty="0" smtClean="0">
                  <a:solidFill>
                    <a:schemeClr val="tx1"/>
                  </a:solidFill>
                </a:rPr>
                <a:t>Establishing the Context</a:t>
              </a:r>
              <a:endParaRPr lang="en-US" sz="1200" dirty="0">
                <a:solidFill>
                  <a:schemeClr val="tx1"/>
                </a:solidFill>
              </a:endParaRPr>
            </a:p>
          </p:txBody>
        </p:sp>
        <p:cxnSp>
          <p:nvCxnSpPr>
            <p:cNvPr id="14" name="Straight Arrow Connector 13"/>
            <p:cNvCxnSpPr/>
            <p:nvPr/>
          </p:nvCxnSpPr>
          <p:spPr>
            <a:xfrm rot="2880000">
              <a:off x="4432787" y="2348948"/>
              <a:ext cx="91440" cy="7620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2880000">
              <a:off x="4432787" y="5017859"/>
              <a:ext cx="91440" cy="7620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289300" y="5124435"/>
              <a:ext cx="2377440" cy="274320"/>
            </a:xfrm>
            <a:prstGeom prst="rect">
              <a:avLst/>
            </a:prstGeom>
            <a:solidFill>
              <a:schemeClr val="bg1"/>
            </a:solidFill>
            <a:ln w="6350">
              <a:solidFill>
                <a:schemeClr val="tx1"/>
              </a:solidFill>
            </a:ln>
            <a:effectLst>
              <a:outerShdw blurRad="50800" dist="50800" dir="5400000" algn="ctr" rotWithShape="0">
                <a:schemeClr val="tx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r>
                <a:rPr lang="en-US" sz="1300" b="1" dirty="0" smtClean="0">
                  <a:solidFill>
                    <a:schemeClr val="tx1"/>
                  </a:solidFill>
                </a:rPr>
                <a:t>Risk Treatment</a:t>
              </a:r>
              <a:endParaRPr lang="en-US" sz="1300" b="1" dirty="0">
                <a:solidFill>
                  <a:schemeClr val="tx1"/>
                </a:solidFill>
              </a:endParaRPr>
            </a:p>
          </p:txBody>
        </p:sp>
        <p:sp>
          <p:nvSpPr>
            <p:cNvPr id="47" name="Rectangle 46"/>
            <p:cNvSpPr/>
            <p:nvPr/>
          </p:nvSpPr>
          <p:spPr>
            <a:xfrm>
              <a:off x="3282205" y="2439376"/>
              <a:ext cx="2377440" cy="274320"/>
            </a:xfrm>
            <a:prstGeom prst="rect">
              <a:avLst/>
            </a:prstGeom>
            <a:solidFill>
              <a:schemeClr val="accent5">
                <a:lumMod val="75000"/>
              </a:schemeClr>
            </a:solidFill>
            <a:ln w="6350">
              <a:solidFill>
                <a:schemeClr val="tx1"/>
              </a:solidFill>
            </a:ln>
            <a:effectLst>
              <a:outerShdw blurRad="50800" dist="50800" dir="5400000" algn="ctr" rotWithShape="0">
                <a:schemeClr val="tx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algn="ctr"/>
              <a:r>
                <a:rPr lang="en-US" sz="1300" b="1" dirty="0" smtClean="0">
                  <a:solidFill>
                    <a:schemeClr val="bg1"/>
                  </a:solidFill>
                </a:rPr>
                <a:t>Enterprise Objectives</a:t>
              </a:r>
              <a:endParaRPr lang="en-US" sz="1300" dirty="0">
                <a:solidFill>
                  <a:schemeClr val="bg1"/>
                </a:solidFill>
              </a:endParaRPr>
            </a:p>
          </p:txBody>
        </p:sp>
        <p:cxnSp>
          <p:nvCxnSpPr>
            <p:cNvPr id="48" name="Straight Arrow Connector 47"/>
            <p:cNvCxnSpPr/>
            <p:nvPr/>
          </p:nvCxnSpPr>
          <p:spPr>
            <a:xfrm rot="2880000">
              <a:off x="4436325" y="2926668"/>
              <a:ext cx="91440" cy="7620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3482340" y="3569811"/>
              <a:ext cx="2011680" cy="648000"/>
            </a:xfrm>
            <a:prstGeom prst="rect">
              <a:avLst/>
            </a:prstGeom>
            <a:solidFill>
              <a:schemeClr val="bg1"/>
            </a:solidFill>
            <a:ln w="6350">
              <a:solidFill>
                <a:schemeClr val="tx1"/>
              </a:solidFill>
            </a:ln>
            <a:effectLst>
              <a:outerShdw blurRad="50800" dist="25400" dir="5400000" algn="ctr" rotWithShape="0">
                <a:schemeClr val="tx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55119" rtl="0" eaLnBrk="1" latinLnBrk="0" hangingPunct="1">
                <a:defRPr sz="1900" kern="1200">
                  <a:solidFill>
                    <a:schemeClr val="lt1"/>
                  </a:solidFill>
                  <a:latin typeface="+mn-lt"/>
                  <a:ea typeface="+mn-ea"/>
                  <a:cs typeface="+mn-cs"/>
                </a:defRPr>
              </a:lvl1pPr>
              <a:lvl2pPr marL="477561" algn="l" defTabSz="955119" rtl="0" eaLnBrk="1" latinLnBrk="0" hangingPunct="1">
                <a:defRPr sz="1900" kern="1200">
                  <a:solidFill>
                    <a:schemeClr val="lt1"/>
                  </a:solidFill>
                  <a:latin typeface="+mn-lt"/>
                  <a:ea typeface="+mn-ea"/>
                  <a:cs typeface="+mn-cs"/>
                </a:defRPr>
              </a:lvl2pPr>
              <a:lvl3pPr marL="955119" algn="l" defTabSz="955119" rtl="0" eaLnBrk="1" latinLnBrk="0" hangingPunct="1">
                <a:defRPr sz="1900" kern="1200">
                  <a:solidFill>
                    <a:schemeClr val="lt1"/>
                  </a:solidFill>
                  <a:latin typeface="+mn-lt"/>
                  <a:ea typeface="+mn-ea"/>
                  <a:cs typeface="+mn-cs"/>
                </a:defRPr>
              </a:lvl3pPr>
              <a:lvl4pPr marL="1432679" algn="l" defTabSz="955119" rtl="0" eaLnBrk="1" latinLnBrk="0" hangingPunct="1">
                <a:defRPr sz="1900" kern="1200">
                  <a:solidFill>
                    <a:schemeClr val="lt1"/>
                  </a:solidFill>
                  <a:latin typeface="+mn-lt"/>
                  <a:ea typeface="+mn-ea"/>
                  <a:cs typeface="+mn-cs"/>
                </a:defRPr>
              </a:lvl4pPr>
              <a:lvl5pPr marL="1910239" algn="l" defTabSz="955119" rtl="0" eaLnBrk="1" latinLnBrk="0" hangingPunct="1">
                <a:defRPr sz="1900" kern="1200">
                  <a:solidFill>
                    <a:schemeClr val="lt1"/>
                  </a:solidFill>
                  <a:latin typeface="+mn-lt"/>
                  <a:ea typeface="+mn-ea"/>
                  <a:cs typeface="+mn-cs"/>
                </a:defRPr>
              </a:lvl5pPr>
              <a:lvl6pPr marL="2387798" algn="l" defTabSz="955119" rtl="0" eaLnBrk="1" latinLnBrk="0" hangingPunct="1">
                <a:defRPr sz="1900" kern="1200">
                  <a:solidFill>
                    <a:schemeClr val="lt1"/>
                  </a:solidFill>
                  <a:latin typeface="+mn-lt"/>
                  <a:ea typeface="+mn-ea"/>
                  <a:cs typeface="+mn-cs"/>
                </a:defRPr>
              </a:lvl6pPr>
              <a:lvl7pPr marL="2865358" algn="l" defTabSz="955119" rtl="0" eaLnBrk="1" latinLnBrk="0" hangingPunct="1">
                <a:defRPr sz="1900" kern="1200">
                  <a:solidFill>
                    <a:schemeClr val="lt1"/>
                  </a:solidFill>
                  <a:latin typeface="+mn-lt"/>
                  <a:ea typeface="+mn-ea"/>
                  <a:cs typeface="+mn-cs"/>
                </a:defRPr>
              </a:lvl7pPr>
              <a:lvl8pPr marL="3342916" algn="l" defTabSz="955119" rtl="0" eaLnBrk="1" latinLnBrk="0" hangingPunct="1">
                <a:defRPr sz="1900" kern="1200">
                  <a:solidFill>
                    <a:schemeClr val="lt1"/>
                  </a:solidFill>
                  <a:latin typeface="+mn-lt"/>
                  <a:ea typeface="+mn-ea"/>
                  <a:cs typeface="+mn-cs"/>
                </a:defRPr>
              </a:lvl8pPr>
              <a:lvl9pPr marL="3820473" algn="l" defTabSz="955119" rtl="0" eaLnBrk="1" latinLnBrk="0" hangingPunct="1">
                <a:defRPr sz="1900" kern="1200">
                  <a:solidFill>
                    <a:schemeClr val="lt1"/>
                  </a:solidFill>
                  <a:latin typeface="+mn-lt"/>
                  <a:ea typeface="+mn-ea"/>
                  <a:cs typeface="+mn-cs"/>
                </a:defRPr>
              </a:lvl9pPr>
            </a:lstStyle>
            <a:p>
              <a:pPr marL="171450" indent="-171450" algn="ctr">
                <a:buFont typeface="Wingdings" pitchFamily="2" charset="2"/>
                <a:buChar char="§"/>
              </a:pPr>
              <a:r>
                <a:rPr lang="en-US" sz="1200" b="1" dirty="0" smtClean="0">
                  <a:solidFill>
                    <a:schemeClr val="tx1"/>
                  </a:solidFill>
                </a:rPr>
                <a:t>Risk Identification</a:t>
              </a:r>
            </a:p>
            <a:p>
              <a:pPr marL="171450" indent="-171450" algn="ctr">
                <a:buFont typeface="Wingdings" pitchFamily="2" charset="2"/>
                <a:buChar char="§"/>
              </a:pPr>
              <a:r>
                <a:rPr lang="en-US" sz="1200" b="1" dirty="0" smtClean="0">
                  <a:solidFill>
                    <a:schemeClr val="tx1"/>
                  </a:solidFill>
                </a:rPr>
                <a:t>Risk Description</a:t>
              </a:r>
            </a:p>
            <a:p>
              <a:pPr marL="171450" indent="-171450" algn="ctr">
                <a:buFont typeface="Wingdings" pitchFamily="2" charset="2"/>
                <a:buChar char="§"/>
              </a:pPr>
              <a:r>
                <a:rPr lang="en-US" sz="1200" b="1" dirty="0" smtClean="0">
                  <a:solidFill>
                    <a:schemeClr val="tx1"/>
                  </a:solidFill>
                </a:rPr>
                <a:t>Risk Estimation</a:t>
              </a:r>
              <a:endParaRPr lang="en-US" sz="1200" b="1" dirty="0">
                <a:solidFill>
                  <a:schemeClr val="tx1"/>
                </a:solidFill>
              </a:endParaRPr>
            </a:p>
          </p:txBody>
        </p:sp>
      </p:grpSp>
      <p:sp>
        <p:nvSpPr>
          <p:cNvPr id="10" name="TextBox 9"/>
          <p:cNvSpPr txBox="1"/>
          <p:nvPr/>
        </p:nvSpPr>
        <p:spPr>
          <a:xfrm>
            <a:off x="4133850" y="6015617"/>
            <a:ext cx="1094740" cy="246221"/>
          </a:xfrm>
          <a:prstGeom prst="rect">
            <a:avLst/>
          </a:prstGeom>
          <a:noFill/>
        </p:spPr>
        <p:txBody>
          <a:bodyPr wrap="square" rtlCol="0">
            <a:spAutoFit/>
          </a:bodyPr>
          <a:lstStyle/>
          <a:p>
            <a:pPr algn="ctr"/>
            <a:r>
              <a:rPr lang="en-US" sz="1000" b="1" dirty="0" smtClean="0"/>
              <a:t>Figure 1.0</a:t>
            </a:r>
            <a:endParaRPr lang="en-US" sz="1000" b="1" dirty="0"/>
          </a:p>
        </p:txBody>
      </p:sp>
    </p:spTree>
    <p:extLst>
      <p:ext uri="{BB962C8B-B14F-4D97-AF65-F5344CB8AC3E}">
        <p14:creationId xmlns:p14="http://schemas.microsoft.com/office/powerpoint/2010/main" val="1097443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852396588"/>
              </p:ext>
            </p:extLst>
          </p:nvPr>
        </p:nvGraphicFramePr>
        <p:xfrm>
          <a:off x="510779" y="2164443"/>
          <a:ext cx="8351951" cy="4196842"/>
        </p:xfrm>
        <a:graphic>
          <a:graphicData uri="http://schemas.openxmlformats.org/drawingml/2006/table">
            <a:tbl>
              <a:tblPr firstRow="1" bandRow="1">
                <a:tableStyleId>{5C22544A-7EE6-4342-B048-85BDC9FD1C3A}</a:tableStyleId>
              </a:tblPr>
              <a:tblGrid>
                <a:gridCol w="367995"/>
                <a:gridCol w="322250"/>
                <a:gridCol w="7661706"/>
              </a:tblGrid>
              <a:tr h="366950">
                <a:tc>
                  <a:txBody>
                    <a:bodyPr/>
                    <a:lstStyle/>
                    <a:p>
                      <a:pPr marL="0" marR="0" algn="ctr">
                        <a:lnSpc>
                          <a:spcPts val="1600"/>
                        </a:lnSpc>
                        <a:spcBef>
                          <a:spcPts val="0"/>
                        </a:spcBef>
                        <a:spcAft>
                          <a:spcPts val="0"/>
                        </a:spcAft>
                      </a:pPr>
                      <a:endParaRPr lang="en-US" sz="1300" b="1" dirty="0" smtClean="0">
                        <a:effectLst/>
                        <a:latin typeface="Calibri"/>
                        <a:ea typeface="Calibri"/>
                        <a:cs typeface="Times New Roman"/>
                      </a:endParaRPr>
                    </a:p>
                    <a:p>
                      <a:pPr marL="0" marR="0" algn="ctr">
                        <a:lnSpc>
                          <a:spcPts val="1600"/>
                        </a:lnSpc>
                        <a:spcBef>
                          <a:spcPts val="0"/>
                        </a:spcBef>
                        <a:spcAft>
                          <a:spcPts val="0"/>
                        </a:spcAft>
                      </a:pPr>
                      <a:r>
                        <a:rPr lang="en-US" sz="1300" b="1" dirty="0" smtClean="0">
                          <a:solidFill>
                            <a:schemeClr val="tx1"/>
                          </a:solidFill>
                          <a:effectLst/>
                          <a:latin typeface="Calibri"/>
                          <a:ea typeface="Calibri"/>
                          <a:cs typeface="Times New Roman"/>
                        </a:rPr>
                        <a:t>1.0</a:t>
                      </a:r>
                      <a:r>
                        <a:rPr lang="en-US" sz="1300" b="1" dirty="0" smtClean="0">
                          <a:effectLst/>
                          <a:latin typeface="Calibri"/>
                          <a:ea typeface="Calibri"/>
                          <a:cs typeface="Times New Roman"/>
                        </a:rPr>
                        <a:t>.00</a:t>
                      </a:r>
                      <a:endParaRPr lang="en-US" sz="130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prstClr val="black">
                          <a:lumMod val="65000"/>
                          <a:lumOff val="35000"/>
                        </a:prstClr>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2">
                  <a:txBody>
                    <a:bodyPr/>
                    <a:lstStyle/>
                    <a:p>
                      <a:endParaRPr lang="en-TT" sz="1300" b="1" kern="1200" dirty="0" smtClean="0">
                        <a:solidFill>
                          <a:schemeClr val="dk1"/>
                        </a:solidFill>
                        <a:effectLst/>
                        <a:latin typeface="+mn-lt"/>
                        <a:ea typeface="+mn-ea"/>
                        <a:cs typeface="+mn-cs"/>
                      </a:endParaRPr>
                    </a:p>
                    <a:p>
                      <a:r>
                        <a:rPr lang="en-TT" sz="1300" b="1" kern="1200" dirty="0" smtClean="0">
                          <a:solidFill>
                            <a:schemeClr val="dk1"/>
                          </a:solidFill>
                          <a:effectLst/>
                          <a:latin typeface="+mn-lt"/>
                          <a:ea typeface="+mn-ea"/>
                          <a:cs typeface="+mn-cs"/>
                        </a:rPr>
                        <a:t>Establishing the Context</a:t>
                      </a:r>
                      <a:r>
                        <a:rPr lang="en-US" sz="1300" b="1" dirty="0" smtClean="0">
                          <a:effectLst/>
                        </a:rPr>
                        <a:t> </a:t>
                      </a:r>
                      <a:endParaRPr lang="en-US" sz="1300" b="1" dirty="0"/>
                    </a:p>
                  </a:txBody>
                  <a:tcPr marL="68580" marR="68580" marT="0" marB="0">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en-US"/>
                    </a:p>
                  </a:txBody>
                  <a:tcPr/>
                </a:tc>
              </a:tr>
              <a:tr h="495382">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6350" cap="flat" cmpd="sng" algn="ctr">
                      <a:solidFill>
                        <a:prstClr val="black">
                          <a:lumMod val="65000"/>
                          <a:lumOff val="35000"/>
                        </a:prstClr>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TT" sz="1200" dirty="0" smtClean="0">
                          <a:effectLst/>
                          <a:latin typeface="+mn-lt"/>
                          <a:ea typeface="Calibri"/>
                          <a:cs typeface="Times New Roman"/>
                        </a:rPr>
                        <a:t>The organization articulates its objectives, defines the external and internal parameters to be taken into account when managing risk, and sets the scope and risk criteria for the remaining process.</a:t>
                      </a:r>
                      <a:r>
                        <a:rPr lang="en-US" sz="1200" dirty="0" smtClean="0">
                          <a:effectLst/>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68580" marR="68580" marT="0" marB="0">
                    <a:lnL w="6350" cap="flat" cmpd="sng" algn="ctr">
                      <a:noFill/>
                      <a:prstDash val="solid"/>
                      <a:round/>
                      <a:headEnd type="none" w="med" len="med"/>
                      <a:tailEnd type="none" w="med" len="med"/>
                    </a:lnL>
                    <a:lnR w="6350" cap="flat" cmpd="sng" algn="ctr">
                      <a:solidFill>
                        <a:prstClr val="black">
                          <a:lumMod val="65000"/>
                          <a:lumOff val="35000"/>
                        </a:prstClr>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lang="en-US"/>
                    </a:p>
                  </a:txBody>
                  <a:tcPr/>
                </a:tc>
              </a:tr>
              <a:tr h="183475">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6350" cap="flat" cmpd="sng" algn="ctr">
                      <a:solidFill>
                        <a:prstClr val="black">
                          <a:lumMod val="65000"/>
                          <a:lumOff val="35000"/>
                        </a:prst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endParaRPr lang="en-US" sz="1300" dirty="0"/>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b="1" dirty="0" smtClean="0"/>
                        <a:t> Establishing the external context </a:t>
                      </a:r>
                      <a:endParaRPr lang="en-US" sz="1300" b="1" dirty="0"/>
                    </a:p>
                  </a:txBody>
                  <a:tcPr marL="68580" marR="68580" marT="0" marB="0">
                    <a:lnL w="6350" cap="flat" cmpd="sng" algn="ctr">
                      <a:noFill/>
                      <a:prstDash val="solid"/>
                      <a:round/>
                      <a:headEnd type="none" w="med" len="med"/>
                      <a:tailEnd type="none" w="med" len="med"/>
                    </a:lnL>
                    <a:lnR w="6350" cap="flat" cmpd="sng" algn="ctr">
                      <a:solidFill>
                        <a:prstClr val="black">
                          <a:lumMod val="65000"/>
                          <a:lumOff val="35000"/>
                        </a:prst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r>
              <a:tr h="848227">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6350" cap="flat" cmpd="sng" algn="ctr">
                      <a:solidFill>
                        <a:prstClr val="black">
                          <a:lumMod val="65000"/>
                          <a:lumOff val="35000"/>
                        </a:prst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endParaRPr lang="en-US" sz="1200"/>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marL="0" marR="0" indent="0" algn="l" defTabSz="457200" rtl="0" eaLnBrk="1" fontAlgn="auto" latinLnBrk="0" hangingPunct="1">
                        <a:lnSpc>
                          <a:spcPct val="115000"/>
                        </a:lnSpc>
                        <a:spcBef>
                          <a:spcPts val="0"/>
                        </a:spcBef>
                        <a:spcAft>
                          <a:spcPts val="1000"/>
                        </a:spcAft>
                        <a:buClrTx/>
                        <a:buSzTx/>
                        <a:buFontTx/>
                        <a:buNone/>
                        <a:tabLst/>
                        <a:defRPr/>
                      </a:pPr>
                      <a:r>
                        <a:rPr lang="en-TT" sz="1200" dirty="0">
                          <a:effectLst/>
                          <a:latin typeface="Calibri"/>
                          <a:ea typeface="Calibri"/>
                          <a:cs typeface="Times New Roman"/>
                        </a:rPr>
                        <a:t>The external context is the external environment in which the organization seeks to achieve its </a:t>
                      </a:r>
                      <a:r>
                        <a:rPr lang="en-TT" sz="1200" dirty="0" smtClean="0">
                          <a:effectLst/>
                          <a:latin typeface="Calibri"/>
                          <a:ea typeface="Calibri"/>
                          <a:cs typeface="Times New Roman"/>
                        </a:rPr>
                        <a:t> </a:t>
                      </a:r>
                      <a:r>
                        <a:rPr lang="en-TT" sz="1200" b="1" dirty="0" smtClean="0">
                          <a:solidFill>
                            <a:schemeClr val="accent2">
                              <a:lumMod val="50000"/>
                            </a:schemeClr>
                          </a:solidFill>
                          <a:effectLst/>
                          <a:latin typeface="Calibri"/>
                          <a:ea typeface="Calibri"/>
                          <a:cs typeface="Times New Roman"/>
                        </a:rPr>
                        <a:t>Strategic Objectives</a:t>
                      </a:r>
                      <a:r>
                        <a:rPr lang="en-TT" sz="1200" b="1" dirty="0" smtClean="0">
                          <a:solidFill>
                            <a:schemeClr val="accent2">
                              <a:lumMod val="50000"/>
                            </a:schemeClr>
                          </a:solidFill>
                          <a:effectLst/>
                          <a:latin typeface="+mn-lt"/>
                          <a:ea typeface="Calibri"/>
                          <a:cs typeface="Times New Roman"/>
                        </a:rPr>
                        <a:t>. </a:t>
                      </a:r>
                      <a:r>
                        <a:rPr lang="en-TT" sz="1200" dirty="0" smtClean="0">
                          <a:effectLst/>
                          <a:latin typeface="+mn-lt"/>
                          <a:ea typeface="Calibri"/>
                          <a:cs typeface="Times New Roman"/>
                        </a:rPr>
                        <a:t>Understanding the external context is important in order to ensure that the objectives and concerns of external stakeholders are considered when developing risk criteria. </a:t>
                      </a:r>
                    </a:p>
                    <a:p>
                      <a:pPr marL="0" marR="0" indent="0" algn="l" defTabSz="457200" rtl="0" eaLnBrk="1" fontAlgn="auto" latinLnBrk="0" hangingPunct="1">
                        <a:lnSpc>
                          <a:spcPct val="115000"/>
                        </a:lnSpc>
                        <a:spcBef>
                          <a:spcPts val="0"/>
                        </a:spcBef>
                        <a:spcAft>
                          <a:spcPts val="1000"/>
                        </a:spcAft>
                        <a:buClrTx/>
                        <a:buSzTx/>
                        <a:buFontTx/>
                        <a:buNone/>
                        <a:tabLst/>
                        <a:defRPr/>
                      </a:pPr>
                      <a:endParaRPr lang="en-US" sz="1100" dirty="0">
                        <a:effectLst/>
                        <a:latin typeface="Calibri"/>
                        <a:ea typeface="Calibri"/>
                        <a:cs typeface="Times New Roman"/>
                      </a:endParaRPr>
                    </a:p>
                  </a:txBody>
                  <a:tcPr marL="114300" marR="114300" marT="0" marB="0">
                    <a:lnL w="6350" cap="flat" cmpd="sng" algn="ctr">
                      <a:noFill/>
                      <a:prstDash val="solid"/>
                      <a:round/>
                      <a:headEnd type="none" w="med" len="med"/>
                      <a:tailEnd type="none" w="med" len="med"/>
                    </a:lnL>
                    <a:lnR w="6350" cap="flat" cmpd="sng" algn="ctr">
                      <a:solidFill>
                        <a:prstClr val="black">
                          <a:lumMod val="65000"/>
                          <a:lumOff val="35000"/>
                        </a:prst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r>
              <a:tr h="247691">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6350" cap="flat" cmpd="sng" algn="ctr">
                      <a:solidFill>
                        <a:prstClr val="black">
                          <a:lumMod val="65000"/>
                          <a:lumOff val="35000"/>
                        </a:prst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endParaRPr lang="en-US" dirty="0"/>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b="1" dirty="0" smtClean="0"/>
                        <a:t> Establishing the internal context </a:t>
                      </a:r>
                      <a:endParaRPr lang="en-US" sz="1300" b="1" dirty="0"/>
                    </a:p>
                  </a:txBody>
                  <a:tcPr marL="68580" marR="68580" marT="0" marB="0">
                    <a:lnL w="6350" cap="flat" cmpd="sng" algn="ctr">
                      <a:noFill/>
                      <a:prstDash val="solid"/>
                      <a:round/>
                      <a:headEnd type="none" w="med" len="med"/>
                      <a:tailEnd type="none" w="med" len="med"/>
                    </a:lnL>
                    <a:lnR w="6350" cap="flat" cmpd="sng" algn="ctr">
                      <a:solidFill>
                        <a:prstClr val="black">
                          <a:lumMod val="65000"/>
                          <a:lumOff val="35000"/>
                        </a:prst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r>
              <a:tr h="710965">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6350" cap="flat" cmpd="sng" algn="ctr">
                      <a:solidFill>
                        <a:prstClr val="black">
                          <a:lumMod val="65000"/>
                          <a:lumOff val="35000"/>
                        </a:prst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endParaRPr lang="en-US" dirty="0"/>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marL="0" marR="0" indent="0" algn="l" defTabSz="457200" rtl="0" eaLnBrk="1" fontAlgn="auto" latinLnBrk="0" hangingPunct="1">
                        <a:lnSpc>
                          <a:spcPts val="1340"/>
                        </a:lnSpc>
                        <a:spcBef>
                          <a:spcPts val="0"/>
                        </a:spcBef>
                        <a:spcAft>
                          <a:spcPts val="1000"/>
                        </a:spcAft>
                        <a:buClrTx/>
                        <a:buSzTx/>
                        <a:buFontTx/>
                        <a:buNone/>
                        <a:tabLst/>
                        <a:defRPr/>
                      </a:pPr>
                      <a:r>
                        <a:rPr lang="en-TT" sz="1200" dirty="0">
                          <a:effectLst/>
                          <a:latin typeface="+mn-lt"/>
                          <a:ea typeface="Calibri"/>
                          <a:cs typeface="Times New Roman"/>
                        </a:rPr>
                        <a:t>The internal context is the internal environment in which the organization seeks to achieve its </a:t>
                      </a:r>
                      <a:r>
                        <a:rPr lang="en-TT" sz="1200" b="1" dirty="0" smtClean="0">
                          <a:solidFill>
                            <a:schemeClr val="accent2">
                              <a:lumMod val="50000"/>
                            </a:schemeClr>
                          </a:solidFill>
                          <a:effectLst/>
                          <a:latin typeface="+mn-lt"/>
                          <a:ea typeface="Calibri"/>
                          <a:cs typeface="Times New Roman"/>
                        </a:rPr>
                        <a:t>Strategic Objectives,</a:t>
                      </a:r>
                      <a:r>
                        <a:rPr lang="en-TT" sz="1200" b="1" baseline="0" dirty="0" smtClean="0">
                          <a:solidFill>
                            <a:schemeClr val="accent2">
                              <a:lumMod val="50000"/>
                            </a:schemeClr>
                          </a:solidFill>
                          <a:effectLst/>
                          <a:latin typeface="+mn-lt"/>
                          <a:ea typeface="Calibri"/>
                          <a:cs typeface="Times New Roman"/>
                        </a:rPr>
                        <a:t> </a:t>
                      </a:r>
                      <a:r>
                        <a:rPr lang="en-TT" sz="1200" b="0" baseline="0" dirty="0" smtClean="0">
                          <a:solidFill>
                            <a:schemeClr val="tx1"/>
                          </a:solidFill>
                          <a:effectLst/>
                          <a:latin typeface="+mn-lt"/>
                          <a:ea typeface="Calibri"/>
                          <a:cs typeface="Times New Roman"/>
                        </a:rPr>
                        <a:t>enabled by and aligned with its  </a:t>
                      </a:r>
                      <a:r>
                        <a:rPr lang="en-TT" sz="1200" b="1" baseline="0" dirty="0" smtClean="0">
                          <a:solidFill>
                            <a:schemeClr val="accent2">
                              <a:lumMod val="75000"/>
                            </a:schemeClr>
                          </a:solidFill>
                          <a:effectLst/>
                          <a:latin typeface="+mn-lt"/>
                          <a:ea typeface="Calibri"/>
                          <a:cs typeface="Times New Roman"/>
                        </a:rPr>
                        <a:t>Operational , Reporting  </a:t>
                      </a:r>
                      <a:r>
                        <a:rPr lang="en-TT" sz="1200" b="0" baseline="0" dirty="0" smtClean="0">
                          <a:solidFill>
                            <a:schemeClr val="tx1"/>
                          </a:solidFill>
                          <a:effectLst/>
                          <a:latin typeface="+mn-lt"/>
                          <a:ea typeface="Calibri"/>
                          <a:cs typeface="Times New Roman"/>
                        </a:rPr>
                        <a:t>and  </a:t>
                      </a:r>
                      <a:r>
                        <a:rPr lang="en-TT" sz="1200" b="1" baseline="0" dirty="0" smtClean="0">
                          <a:solidFill>
                            <a:schemeClr val="accent2">
                              <a:lumMod val="75000"/>
                            </a:schemeClr>
                          </a:solidFill>
                          <a:effectLst/>
                          <a:latin typeface="+mn-lt"/>
                          <a:ea typeface="Calibri"/>
                          <a:cs typeface="Times New Roman"/>
                        </a:rPr>
                        <a:t>Compliance Objectives</a:t>
                      </a:r>
                      <a:r>
                        <a:rPr lang="en-TT" sz="1200" b="1" dirty="0" smtClean="0">
                          <a:solidFill>
                            <a:schemeClr val="accent2">
                              <a:lumMod val="75000"/>
                            </a:schemeClr>
                          </a:solidFill>
                          <a:effectLst/>
                          <a:latin typeface="+mn-lt"/>
                          <a:ea typeface="Calibri"/>
                          <a:cs typeface="Times New Roman"/>
                        </a:rPr>
                        <a:t> </a:t>
                      </a:r>
                      <a:r>
                        <a:rPr lang="en-TT" sz="1200" b="1" dirty="0" smtClean="0">
                          <a:solidFill>
                            <a:srgbClr val="C00000"/>
                          </a:solidFill>
                          <a:effectLst/>
                          <a:latin typeface="+mn-lt"/>
                          <a:ea typeface="Calibri"/>
                          <a:cs typeface="Times New Roman"/>
                        </a:rPr>
                        <a:t>.</a:t>
                      </a:r>
                      <a:r>
                        <a:rPr lang="en-TT" sz="1200" b="1" baseline="0" dirty="0" smtClean="0">
                          <a:solidFill>
                            <a:srgbClr val="C00000"/>
                          </a:solidFill>
                          <a:effectLst/>
                          <a:latin typeface="+mn-lt"/>
                          <a:ea typeface="Calibri"/>
                          <a:cs typeface="Times New Roman"/>
                        </a:rPr>
                        <a:t> </a:t>
                      </a:r>
                      <a:r>
                        <a:rPr lang="en-TT" sz="1200" b="1" dirty="0" smtClean="0">
                          <a:solidFill>
                            <a:srgbClr val="C00000"/>
                          </a:solidFill>
                          <a:effectLst/>
                          <a:latin typeface="+mn-lt"/>
                          <a:ea typeface="Calibri"/>
                          <a:cs typeface="Times New Roman"/>
                        </a:rPr>
                        <a:t> </a:t>
                      </a:r>
                      <a:r>
                        <a:rPr lang="en-TT" sz="1200" dirty="0" smtClean="0">
                          <a:effectLst/>
                          <a:latin typeface="+mn-lt"/>
                          <a:ea typeface="Calibri"/>
                          <a:cs typeface="Times New Roman"/>
                        </a:rPr>
                        <a:t>The risk management process should be aligned with the organization's culture, processes, structure and strategy. </a:t>
                      </a:r>
                    </a:p>
                    <a:p>
                      <a:pPr marL="0" marR="0" indent="0" algn="l" defTabSz="457200" rtl="0" eaLnBrk="1" fontAlgn="auto" latinLnBrk="0" hangingPunct="1">
                        <a:lnSpc>
                          <a:spcPts val="1340"/>
                        </a:lnSpc>
                        <a:spcBef>
                          <a:spcPts val="0"/>
                        </a:spcBef>
                        <a:spcAft>
                          <a:spcPts val="1000"/>
                        </a:spcAft>
                        <a:buClrTx/>
                        <a:buSzTx/>
                        <a:buFontTx/>
                        <a:buNone/>
                        <a:tabLst/>
                        <a:defRPr/>
                      </a:pPr>
                      <a:endParaRPr lang="en-US" sz="1200" dirty="0" smtClean="0">
                        <a:effectLst/>
                        <a:latin typeface="+mn-lt"/>
                        <a:ea typeface="Calibri"/>
                        <a:cs typeface="Times New Roman"/>
                      </a:endParaRPr>
                    </a:p>
                  </a:txBody>
                  <a:tcPr marL="114300" marR="114300" marT="0" marB="0">
                    <a:lnL w="6350" cap="flat" cmpd="sng" algn="ctr">
                      <a:noFill/>
                      <a:prstDash val="solid"/>
                      <a:round/>
                      <a:headEnd type="none" w="med" len="med"/>
                      <a:tailEnd type="none" w="med" len="med"/>
                    </a:lnL>
                    <a:lnR w="6350" cap="flat" cmpd="sng" algn="ctr">
                      <a:solidFill>
                        <a:prstClr val="black">
                          <a:lumMod val="65000"/>
                          <a:lumOff val="35000"/>
                        </a:prst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r>
              <a:tr h="247691">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6350" cap="flat" cmpd="sng" algn="ctr">
                      <a:solidFill>
                        <a:prstClr val="black">
                          <a:lumMod val="65000"/>
                          <a:lumOff val="35000"/>
                        </a:prst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endParaRPr lang="en-US" dirty="0"/>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b="1" dirty="0" smtClean="0"/>
                        <a:t> Defining risk criteria </a:t>
                      </a:r>
                      <a:endParaRPr lang="en-US" sz="1300" b="1" dirty="0"/>
                    </a:p>
                  </a:txBody>
                  <a:tcPr marL="68580" marR="68580" marT="0" marB="0">
                    <a:lnL w="6350" cap="flat" cmpd="sng" algn="ctr">
                      <a:noFill/>
                      <a:prstDash val="solid"/>
                      <a:round/>
                      <a:headEnd type="none" w="med" len="med"/>
                      <a:tailEnd type="none" w="med" len="med"/>
                    </a:lnL>
                    <a:lnR w="6350" cap="flat" cmpd="sng" algn="ctr">
                      <a:solidFill>
                        <a:prstClr val="black">
                          <a:lumMod val="65000"/>
                          <a:lumOff val="35000"/>
                        </a:prst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r>
              <a:tr h="405688">
                <a:tc>
                  <a:txBody>
                    <a:bodyPr/>
                    <a:lstStyle/>
                    <a:p>
                      <a:pPr marL="0" marR="0" algn="ctr">
                        <a:lnSpc>
                          <a:spcPts val="1600"/>
                        </a:lnSpc>
                        <a:spcBef>
                          <a:spcPts val="0"/>
                        </a:spcBef>
                        <a:spcAft>
                          <a:spcPts val="0"/>
                        </a:spcAft>
                      </a:pPr>
                      <a:endParaRPr lang="en-US" sz="1100">
                        <a:effectLst/>
                        <a:latin typeface="Calibri"/>
                        <a:ea typeface="Calibri"/>
                        <a:cs typeface="Times New Roman"/>
                      </a:endParaRPr>
                    </a:p>
                  </a:txBody>
                  <a:tcPr marL="68580" marR="68580" marT="0" marB="0">
                    <a:lnL w="6350" cap="flat" cmpd="sng" algn="ctr">
                      <a:solidFill>
                        <a:prstClr val="black">
                          <a:lumMod val="65000"/>
                          <a:lumOff val="35000"/>
                        </a:prst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noFill/>
                  </a:tcPr>
                </a:tc>
                <a:tc>
                  <a:txBody>
                    <a:bodyPr/>
                    <a:lstStyle/>
                    <a:p>
                      <a:endParaRPr lang="en-US" dirty="0"/>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dirty="0" smtClean="0"/>
                        <a:t> Define criteria to be used to evaluate the significance of risk. The criteria should reflect the organization's values,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dirty="0" smtClean="0"/>
                        <a:t> objectives and resources.  Criteria can be imposed by, or derived from, legal and regulatory requirements.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0" dirty="0"/>
                    </a:p>
                  </a:txBody>
                  <a:tcPr marL="68580" marR="68580" marT="0" marB="0">
                    <a:lnL w="6350" cap="flat" cmpd="sng" algn="ctr">
                      <a:noFill/>
                      <a:prstDash val="solid"/>
                      <a:round/>
                      <a:headEnd type="none" w="med" len="med"/>
                      <a:tailEnd type="none" w="med" len="med"/>
                    </a:lnL>
                    <a:lnR w="6350" cap="flat" cmpd="sng" algn="ctr">
                      <a:solidFill>
                        <a:prstClr val="black">
                          <a:lumMod val="65000"/>
                          <a:lumOff val="35000"/>
                        </a:prst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noFill/>
                  </a:tcPr>
                </a:tc>
              </a:tr>
            </a:tbl>
          </a:graphicData>
        </a:graphic>
      </p:graphicFrame>
      <p:sp>
        <p:nvSpPr>
          <p:cNvPr id="5" name="TextBox 4"/>
          <p:cNvSpPr txBox="1"/>
          <p:nvPr/>
        </p:nvSpPr>
        <p:spPr>
          <a:xfrm>
            <a:off x="6632146" y="6539014"/>
            <a:ext cx="1989985" cy="246221"/>
          </a:xfrm>
          <a:prstGeom prst="rect">
            <a:avLst/>
          </a:prstGeom>
          <a:noFill/>
        </p:spPr>
        <p:txBody>
          <a:bodyPr wrap="none" rtlCol="0">
            <a:spAutoFit/>
          </a:bodyPr>
          <a:lstStyle/>
          <a:p>
            <a:r>
              <a:rPr lang="en-US" sz="1000" b="1" dirty="0"/>
              <a:t>The Institute of Risk Management </a:t>
            </a:r>
            <a:endParaRPr lang="en-US" sz="1000" dirty="0"/>
          </a:p>
        </p:txBody>
      </p:sp>
      <p:sp>
        <p:nvSpPr>
          <p:cNvPr id="2" name="Slide Number Placeholder 1"/>
          <p:cNvSpPr>
            <a:spLocks noGrp="1"/>
          </p:cNvSpPr>
          <p:nvPr>
            <p:ph type="sldNum" sz="quarter" idx="12"/>
          </p:nvPr>
        </p:nvSpPr>
        <p:spPr/>
        <p:txBody>
          <a:bodyPr/>
          <a:lstStyle/>
          <a:p>
            <a:fld id="{9212DA5F-2C57-3E42-AAAB-07E950CF22A4}" type="slidenum">
              <a:rPr lang="en-US" smtClean="0"/>
              <a:t>6</a:t>
            </a:fld>
            <a:endParaRPr lang="en-US"/>
          </a:p>
        </p:txBody>
      </p:sp>
      <p:sp>
        <p:nvSpPr>
          <p:cNvPr id="4" name="Footer Placeholder 3"/>
          <p:cNvSpPr>
            <a:spLocks noGrp="1"/>
          </p:cNvSpPr>
          <p:nvPr>
            <p:ph type="ftr" sz="quarter" idx="11"/>
          </p:nvPr>
        </p:nvSpPr>
        <p:spPr/>
        <p:txBody>
          <a:bodyPr/>
          <a:lstStyle/>
          <a:p>
            <a:r>
              <a:rPr lang="en-US" dirty="0" smtClean="0"/>
              <a:t>INTERNAL USE</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449559330"/>
              </p:ext>
            </p:extLst>
          </p:nvPr>
        </p:nvGraphicFramePr>
        <p:xfrm>
          <a:off x="493324" y="380008"/>
          <a:ext cx="8352000" cy="261260"/>
        </p:xfrm>
        <a:graphic>
          <a:graphicData uri="http://schemas.openxmlformats.org/drawingml/2006/table">
            <a:tbl>
              <a:tblPr firstRow="1" bandRow="1">
                <a:tableStyleId>{5C22544A-7EE6-4342-B048-85BDC9FD1C3A}</a:tableStyleId>
              </a:tblPr>
              <a:tblGrid>
                <a:gridCol w="8352000"/>
              </a:tblGrid>
              <a:tr h="261260">
                <a:tc>
                  <a:txBody>
                    <a:bodyPr/>
                    <a:lstStyle/>
                    <a:p>
                      <a:pPr marL="0" marR="0" indent="0" algn="l" defTabSz="457200" rtl="0" eaLnBrk="1" fontAlgn="auto" latinLnBrk="0" hangingPunct="1">
                        <a:lnSpc>
                          <a:spcPts val="1600"/>
                        </a:lnSpc>
                        <a:spcBef>
                          <a:spcPts val="0"/>
                        </a:spcBef>
                        <a:spcAft>
                          <a:spcPts val="0"/>
                        </a:spcAft>
                        <a:buClrTx/>
                        <a:buSzTx/>
                        <a:buFontTx/>
                        <a:buNone/>
                        <a:tabLst/>
                        <a:defRPr/>
                      </a:pPr>
                      <a:r>
                        <a:rPr lang="pt-BR" sz="1100" b="1" dirty="0" smtClean="0">
                          <a:solidFill>
                            <a:srgbClr val="000000"/>
                          </a:solidFill>
                        </a:rPr>
                        <a:t>RISK MANAGEMENT PROCESS -                     ISO 31000:2009(E) </a:t>
                      </a:r>
                      <a:endParaRPr lang="en-US" sz="11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AB0E8"/>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626625449"/>
              </p:ext>
            </p:extLst>
          </p:nvPr>
        </p:nvGraphicFramePr>
        <p:xfrm>
          <a:off x="509150" y="772005"/>
          <a:ext cx="8352001" cy="1306178"/>
        </p:xfrm>
        <a:graphic>
          <a:graphicData uri="http://schemas.openxmlformats.org/drawingml/2006/table">
            <a:tbl>
              <a:tblPr firstRow="1" bandRow="1">
                <a:tableStyleId>{5C22544A-7EE6-4342-B048-85BDC9FD1C3A}</a:tableStyleId>
              </a:tblPr>
              <a:tblGrid>
                <a:gridCol w="400579"/>
                <a:gridCol w="3975711"/>
                <a:gridCol w="3975711"/>
              </a:tblGrid>
              <a:tr h="264859">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TT" sz="1200" b="1" i="0" u="none" strike="noStrike" kern="1200" baseline="0" dirty="0" smtClean="0">
                          <a:solidFill>
                            <a:schemeClr val="tx1"/>
                          </a:solidFill>
                          <a:latin typeface="+mn-lt"/>
                          <a:ea typeface="+mn-ea"/>
                          <a:cs typeface="+mn-cs"/>
                        </a:rPr>
                        <a:t>The 2009 Risk Management survey carried-out by the Aon Corporation.  Top 10 Risk Areas</a:t>
                      </a:r>
                      <a:endParaRPr lang="en-US" sz="1200" b="1" dirty="0">
                        <a:solidFill>
                          <a:schemeClr val="tx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dirty="0">
                        <a:solidFill>
                          <a:schemeClr val="accent2">
                            <a:lumMod val="75000"/>
                          </a:schemeClr>
                        </a:solidFill>
                      </a:endParaRPr>
                    </a:p>
                  </a:txBody>
                  <a:tcPr marL="68580" marR="68580" marT="0"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en-TT"/>
                    </a:p>
                  </a:txBody>
                  <a:tcPr/>
                </a:tc>
              </a:tr>
              <a:tr h="1041319">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TT" sz="1200" b="1" i="0" u="none" strike="noStrike" kern="1200" baseline="0" dirty="0" smtClean="0">
                          <a:solidFill>
                            <a:schemeClr val="accent2">
                              <a:lumMod val="75000"/>
                            </a:schemeClr>
                          </a:solidFill>
                          <a:latin typeface="+mn-lt"/>
                          <a:ea typeface="+mn-ea"/>
                          <a:cs typeface="+mn-cs"/>
                        </a:rPr>
                        <a:t>1. Economic slowdown</a:t>
                      </a:r>
                    </a:p>
                    <a:p>
                      <a:r>
                        <a:rPr lang="en-TT" sz="1200" b="1" i="0" u="none" strike="noStrike" kern="1200" baseline="0" dirty="0" smtClean="0">
                          <a:solidFill>
                            <a:schemeClr val="accent2">
                              <a:lumMod val="75000"/>
                            </a:schemeClr>
                          </a:solidFill>
                          <a:latin typeface="+mn-lt"/>
                          <a:ea typeface="+mn-ea"/>
                          <a:cs typeface="+mn-cs"/>
                        </a:rPr>
                        <a:t>2. Regulatory/legislative changes</a:t>
                      </a:r>
                    </a:p>
                    <a:p>
                      <a:r>
                        <a:rPr lang="en-TT" sz="1200" b="1" i="0" u="none" strike="noStrike" kern="1200" baseline="0" dirty="0" smtClean="0">
                          <a:solidFill>
                            <a:schemeClr val="accent2">
                              <a:lumMod val="75000"/>
                            </a:schemeClr>
                          </a:solidFill>
                          <a:latin typeface="+mn-lt"/>
                          <a:ea typeface="+mn-ea"/>
                          <a:cs typeface="+mn-cs"/>
                        </a:rPr>
                        <a:t>3. Business interruption</a:t>
                      </a:r>
                    </a:p>
                    <a:p>
                      <a:r>
                        <a:rPr lang="en-TT" sz="1200" b="1" i="0" u="none" strike="noStrike" kern="1200" baseline="0" dirty="0" smtClean="0">
                          <a:solidFill>
                            <a:schemeClr val="accent2">
                              <a:lumMod val="75000"/>
                            </a:schemeClr>
                          </a:solidFill>
                          <a:latin typeface="+mn-lt"/>
                          <a:ea typeface="+mn-ea"/>
                          <a:cs typeface="+mn-cs"/>
                        </a:rPr>
                        <a:t>4. Increasing  Competition</a:t>
                      </a:r>
                    </a:p>
                    <a:p>
                      <a:r>
                        <a:rPr lang="en-TT" sz="1200" b="1" i="0" u="none" strike="noStrike" kern="1200" baseline="0" dirty="0" smtClean="0">
                          <a:solidFill>
                            <a:schemeClr val="accent2">
                              <a:lumMod val="75000"/>
                            </a:schemeClr>
                          </a:solidFill>
                          <a:latin typeface="+mn-lt"/>
                          <a:ea typeface="+mn-ea"/>
                          <a:cs typeface="+mn-cs"/>
                        </a:rPr>
                        <a:t>5. Commodity price risk </a:t>
                      </a:r>
                    </a:p>
                  </a:txBody>
                  <a:tcPr marL="68580" marR="68580" marT="0" marB="0">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TT" sz="1200" b="1" i="0" u="none" strike="noStrike" kern="1200" baseline="0" dirty="0" smtClean="0">
                          <a:solidFill>
                            <a:schemeClr val="accent2">
                              <a:lumMod val="75000"/>
                            </a:schemeClr>
                          </a:solidFill>
                          <a:latin typeface="+mn-lt"/>
                          <a:ea typeface="+mn-ea"/>
                          <a:cs typeface="+mn-cs"/>
                        </a:rPr>
                        <a:t>6. Damage to reputation</a:t>
                      </a:r>
                    </a:p>
                    <a:p>
                      <a:r>
                        <a:rPr lang="en-TT" sz="1200" b="1" i="0" u="none" strike="noStrike" kern="1200" baseline="0" dirty="0" smtClean="0">
                          <a:solidFill>
                            <a:schemeClr val="accent2">
                              <a:lumMod val="75000"/>
                            </a:schemeClr>
                          </a:solidFill>
                          <a:latin typeface="+mn-lt"/>
                          <a:ea typeface="+mn-ea"/>
                          <a:cs typeface="+mn-cs"/>
                        </a:rPr>
                        <a:t>7. Cash flow/liquidity risk</a:t>
                      </a:r>
                    </a:p>
                    <a:p>
                      <a:r>
                        <a:rPr lang="en-TT" sz="1200" b="1" i="0" u="none" strike="noStrike" kern="1200" baseline="0" dirty="0" smtClean="0">
                          <a:solidFill>
                            <a:schemeClr val="accent2">
                              <a:lumMod val="75000"/>
                            </a:schemeClr>
                          </a:solidFill>
                          <a:latin typeface="+mn-lt"/>
                          <a:ea typeface="+mn-ea"/>
                          <a:cs typeface="+mn-cs"/>
                        </a:rPr>
                        <a:t>8. Distribution or supply chain failure</a:t>
                      </a:r>
                    </a:p>
                    <a:p>
                      <a:pPr marL="0" marR="0" indent="0" algn="l" defTabSz="457200" rtl="0" eaLnBrk="1" fontAlgn="auto" latinLnBrk="0" hangingPunct="1">
                        <a:lnSpc>
                          <a:spcPct val="100000"/>
                        </a:lnSpc>
                        <a:spcBef>
                          <a:spcPts val="0"/>
                        </a:spcBef>
                        <a:spcAft>
                          <a:spcPts val="0"/>
                        </a:spcAft>
                        <a:buClrTx/>
                        <a:buSzTx/>
                        <a:buFontTx/>
                        <a:buNone/>
                        <a:tabLst/>
                        <a:defRPr/>
                      </a:pPr>
                      <a:r>
                        <a:rPr lang="en-TT" sz="1200" b="1" i="0" u="none" strike="noStrike" kern="1200" baseline="0" dirty="0" smtClean="0">
                          <a:solidFill>
                            <a:schemeClr val="accent2">
                              <a:lumMod val="75000"/>
                            </a:schemeClr>
                          </a:solidFill>
                          <a:latin typeface="+mn-lt"/>
                          <a:ea typeface="+mn-ea"/>
                          <a:cs typeface="+mn-cs"/>
                        </a:rPr>
                        <a:t>9. Third party liability</a:t>
                      </a:r>
                      <a:endParaRPr lang="en-US" sz="1200" b="1" i="0" u="none" strike="noStrike" kern="1200" baseline="0" dirty="0" smtClean="0">
                        <a:solidFill>
                          <a:schemeClr val="accent2">
                            <a:lumMod val="75000"/>
                          </a:schemeClr>
                        </a:solidFill>
                        <a:effectLst/>
                        <a:latin typeface="+mn-lt"/>
                        <a:ea typeface="+mn-ea"/>
                        <a:cs typeface="+mn-cs"/>
                      </a:endParaRPr>
                    </a:p>
                    <a:p>
                      <a:endParaRPr lang="en-US" sz="1200" b="1" i="0" u="none" strike="noStrike" kern="1200" baseline="0" dirty="0" smtClean="0">
                        <a:solidFill>
                          <a:schemeClr val="accent2">
                            <a:lumMod val="75000"/>
                          </a:schemeClr>
                        </a:solidFill>
                        <a:effectLst/>
                        <a:latin typeface="+mn-lt"/>
                        <a:ea typeface="+mn-ea"/>
                        <a:cs typeface="+mn-cs"/>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039608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97189452"/>
              </p:ext>
            </p:extLst>
          </p:nvPr>
        </p:nvGraphicFramePr>
        <p:xfrm>
          <a:off x="593174" y="349250"/>
          <a:ext cx="8265086" cy="6083369"/>
        </p:xfrm>
        <a:graphic>
          <a:graphicData uri="http://schemas.openxmlformats.org/drawingml/2006/table">
            <a:tbl>
              <a:tblPr firstRow="1" bandRow="1">
                <a:effectLst/>
                <a:tableStyleId>{5C22544A-7EE6-4342-B048-85BDC9FD1C3A}</a:tableStyleId>
              </a:tblPr>
              <a:tblGrid>
                <a:gridCol w="8265086"/>
              </a:tblGrid>
              <a:tr h="34510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200" b="1" dirty="0" smtClean="0">
                          <a:solidFill>
                            <a:srgbClr val="000000"/>
                          </a:solidFill>
                        </a:rPr>
                        <a:t>2.0   ENTERPRISE OBJECTIVES  -   CORPORATE PLANNING</a:t>
                      </a:r>
                      <a:r>
                        <a:rPr lang="pt-BR" sz="1200" b="1" baseline="0" dirty="0" smtClean="0">
                          <a:solidFill>
                            <a:srgbClr val="000000"/>
                          </a:solidFill>
                        </a:rPr>
                        <a:t> PROCESS</a:t>
                      </a:r>
                      <a:r>
                        <a:rPr lang="pt-BR" sz="1200" b="1" dirty="0" smtClean="0">
                          <a:solidFill>
                            <a:srgbClr val="000000"/>
                          </a:solidFill>
                        </a:rPr>
                        <a:t>   </a:t>
                      </a:r>
                      <a:endParaRPr lang="en-US" sz="12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183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800" b="1" dirty="0" smtClean="0">
                        <a:solidFill>
                          <a:schemeClr val="tx1"/>
                        </a:solidFill>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48642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300" b="1" baseline="0" dirty="0" smtClean="0">
                          <a:solidFill>
                            <a:schemeClr val="tx1"/>
                          </a:solidFill>
                        </a:rPr>
                        <a:t>                 </a:t>
                      </a:r>
                      <a:r>
                        <a:rPr lang="en-US" sz="1400" b="1" baseline="0" dirty="0" smtClean="0">
                          <a:solidFill>
                            <a:schemeClr val="tx1"/>
                          </a:solidFill>
                        </a:rPr>
                        <a:t>CONTEXT  OF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b="1" baseline="0" dirty="0" smtClean="0">
                          <a:solidFill>
                            <a:schemeClr val="tx1"/>
                          </a:solidFill>
                        </a:rPr>
                        <a:t>         ENTERPRISES OPERATIONS                                                                                AT THE APPROPRIATE LEVEL OF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b="1" baseline="0" dirty="0" smtClean="0">
                          <a:solidFill>
                            <a:schemeClr val="tx1"/>
                          </a:solidFill>
                        </a:rPr>
                        <a:t>                                                                                                                                           THE ENTERPRISE CONDUCT </a:t>
                      </a:r>
                    </a:p>
                    <a:p>
                      <a:pPr marL="0" marR="0" indent="0" algn="l" defTabSz="457200" rtl="0" eaLnBrk="1" fontAlgn="auto" latinLnBrk="0" hangingPunct="1">
                        <a:lnSpc>
                          <a:spcPct val="100000"/>
                        </a:lnSpc>
                        <a:spcBef>
                          <a:spcPts val="0"/>
                        </a:spcBef>
                        <a:spcAft>
                          <a:spcPts val="0"/>
                        </a:spcAft>
                        <a:buClrTx/>
                        <a:buSzTx/>
                        <a:buFontTx/>
                        <a:buNone/>
                        <a:tabLst/>
                        <a:defRPr/>
                      </a:pPr>
                      <a:r>
                        <a:rPr lang="en-US" sz="1300" b="1" baseline="0" dirty="0" smtClean="0">
                          <a:solidFill>
                            <a:schemeClr val="tx1"/>
                          </a:solidFill>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300" b="1" baseline="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TextBox 4"/>
          <p:cNvSpPr txBox="1"/>
          <p:nvPr/>
        </p:nvSpPr>
        <p:spPr>
          <a:xfrm>
            <a:off x="6620271" y="6585252"/>
            <a:ext cx="1989985" cy="246221"/>
          </a:xfrm>
          <a:prstGeom prst="rect">
            <a:avLst/>
          </a:prstGeom>
          <a:noFill/>
        </p:spPr>
        <p:txBody>
          <a:bodyPr wrap="none" rtlCol="0">
            <a:spAutoFit/>
          </a:bodyPr>
          <a:lstStyle/>
          <a:p>
            <a:r>
              <a:rPr lang="en-US" sz="1000" b="1" dirty="0"/>
              <a:t>The Institute of Risk Management </a:t>
            </a:r>
            <a:endParaRPr lang="en-US" sz="1000" dirty="0"/>
          </a:p>
        </p:txBody>
      </p:sp>
      <p:sp>
        <p:nvSpPr>
          <p:cNvPr id="2" name="Slide Number Placeholder 1"/>
          <p:cNvSpPr>
            <a:spLocks noGrp="1"/>
          </p:cNvSpPr>
          <p:nvPr>
            <p:ph type="sldNum" sz="quarter" idx="12"/>
          </p:nvPr>
        </p:nvSpPr>
        <p:spPr/>
        <p:txBody>
          <a:bodyPr/>
          <a:lstStyle/>
          <a:p>
            <a:fld id="{9212DA5F-2C57-3E42-AAAB-07E950CF22A4}" type="slidenum">
              <a:rPr lang="en-US" smtClean="0"/>
              <a:t>7</a:t>
            </a:fld>
            <a:endParaRPr lang="en-US"/>
          </a:p>
        </p:txBody>
      </p:sp>
      <p:sp>
        <p:nvSpPr>
          <p:cNvPr id="4" name="Footer Placeholder 3"/>
          <p:cNvSpPr>
            <a:spLocks noGrp="1"/>
          </p:cNvSpPr>
          <p:nvPr>
            <p:ph type="ftr" sz="quarter" idx="11"/>
          </p:nvPr>
        </p:nvSpPr>
        <p:spPr>
          <a:xfrm>
            <a:off x="377514" y="6469794"/>
            <a:ext cx="2247900" cy="365125"/>
          </a:xfrm>
        </p:spPr>
        <p:txBody>
          <a:bodyPr/>
          <a:lstStyle/>
          <a:p>
            <a:r>
              <a:rPr lang="en-US" dirty="0" smtClean="0"/>
              <a:t>INTERNAL USE</a:t>
            </a:r>
            <a:endParaRPr lang="en-US" dirty="0"/>
          </a:p>
        </p:txBody>
      </p:sp>
      <p:sp>
        <p:nvSpPr>
          <p:cNvPr id="42" name="Alternate Process 41"/>
          <p:cNvSpPr/>
          <p:nvPr/>
        </p:nvSpPr>
        <p:spPr>
          <a:xfrm>
            <a:off x="864416" y="1682004"/>
            <a:ext cx="2008758" cy="4356000"/>
          </a:xfrm>
          <a:prstGeom prst="flowChartAlternateProcess">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5"/>
          <p:cNvGrpSpPr/>
          <p:nvPr/>
        </p:nvGrpSpPr>
        <p:grpSpPr>
          <a:xfrm>
            <a:off x="1172045" y="1904791"/>
            <a:ext cx="1526904" cy="3787305"/>
            <a:chOff x="1172045" y="1667291"/>
            <a:chExt cx="1526904" cy="3787305"/>
          </a:xfrm>
        </p:grpSpPr>
        <p:sp>
          <p:nvSpPr>
            <p:cNvPr id="7" name="Snip Single Corner Rectangle 6"/>
            <p:cNvSpPr>
              <a:spLocks noChangeAspect="1"/>
            </p:cNvSpPr>
            <p:nvPr/>
          </p:nvSpPr>
          <p:spPr>
            <a:xfrm>
              <a:off x="1172045" y="1667291"/>
              <a:ext cx="1526904" cy="603286"/>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t>STRATEGIC</a:t>
              </a:r>
            </a:p>
            <a:p>
              <a:pPr algn="ctr"/>
              <a:r>
                <a:rPr lang="en-US" sz="1400" b="1" dirty="0" smtClean="0"/>
                <a:t>OBJECTIVE    </a:t>
              </a:r>
              <a:endParaRPr lang="en-US" sz="1400" b="1" dirty="0"/>
            </a:p>
          </p:txBody>
        </p:sp>
        <p:sp>
          <p:nvSpPr>
            <p:cNvPr id="11" name="Snip Single Corner Rectangle 10"/>
            <p:cNvSpPr>
              <a:spLocks noChangeAspect="1"/>
            </p:cNvSpPr>
            <p:nvPr/>
          </p:nvSpPr>
          <p:spPr>
            <a:xfrm>
              <a:off x="1172045" y="2728631"/>
              <a:ext cx="1526904" cy="603286"/>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t>OPERATIONAL</a:t>
              </a:r>
            </a:p>
            <a:p>
              <a:pPr algn="ctr"/>
              <a:r>
                <a:rPr lang="en-US" sz="1400" b="1" dirty="0" smtClean="0"/>
                <a:t>OBJECTIVE   </a:t>
              </a:r>
              <a:endParaRPr lang="en-US" sz="1400" b="1" dirty="0"/>
            </a:p>
          </p:txBody>
        </p:sp>
        <p:sp>
          <p:nvSpPr>
            <p:cNvPr id="12" name="Snip Single Corner Rectangle 11"/>
            <p:cNvSpPr>
              <a:spLocks noChangeAspect="1"/>
            </p:cNvSpPr>
            <p:nvPr/>
          </p:nvSpPr>
          <p:spPr>
            <a:xfrm>
              <a:off x="1172045" y="3789971"/>
              <a:ext cx="1526904" cy="603286"/>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t>REPORTING</a:t>
              </a:r>
            </a:p>
            <a:p>
              <a:pPr algn="ctr"/>
              <a:r>
                <a:rPr lang="en-US" sz="1400" b="1" dirty="0" smtClean="0"/>
                <a:t>OBJECTIVE</a:t>
              </a:r>
              <a:endParaRPr lang="en-US" sz="1400" b="1" dirty="0"/>
            </a:p>
          </p:txBody>
        </p:sp>
        <p:sp>
          <p:nvSpPr>
            <p:cNvPr id="13" name="Snip Single Corner Rectangle 12"/>
            <p:cNvSpPr>
              <a:spLocks noChangeAspect="1"/>
            </p:cNvSpPr>
            <p:nvPr/>
          </p:nvSpPr>
          <p:spPr>
            <a:xfrm>
              <a:off x="1172045" y="4851310"/>
              <a:ext cx="1526904" cy="603286"/>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t>COMPLIANCE</a:t>
              </a:r>
            </a:p>
            <a:p>
              <a:pPr algn="ctr"/>
              <a:r>
                <a:rPr lang="en-US" sz="1400" b="1" dirty="0" smtClean="0"/>
                <a:t>OBJECTIVE   </a:t>
              </a:r>
              <a:endParaRPr lang="en-US" sz="1400" b="1" dirty="0"/>
            </a:p>
          </p:txBody>
        </p:sp>
      </p:grpSp>
      <p:grpSp>
        <p:nvGrpSpPr>
          <p:cNvPr id="9" name="Group 8"/>
          <p:cNvGrpSpPr/>
          <p:nvPr/>
        </p:nvGrpSpPr>
        <p:grpSpPr>
          <a:xfrm>
            <a:off x="3379941" y="1680029"/>
            <a:ext cx="2008758" cy="4356000"/>
            <a:chOff x="3094941" y="1680029"/>
            <a:chExt cx="2008758" cy="4356000"/>
          </a:xfrm>
        </p:grpSpPr>
        <p:sp>
          <p:nvSpPr>
            <p:cNvPr id="31" name="Alternate Process 41"/>
            <p:cNvSpPr/>
            <p:nvPr/>
          </p:nvSpPr>
          <p:spPr>
            <a:xfrm>
              <a:off x="3094941" y="1680029"/>
              <a:ext cx="2008758" cy="4356000"/>
            </a:xfrm>
            <a:prstGeom prst="flowChartAlternateProcess">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7"/>
            <p:cNvGrpSpPr/>
            <p:nvPr/>
          </p:nvGrpSpPr>
          <p:grpSpPr>
            <a:xfrm>
              <a:off x="3365296" y="1904791"/>
              <a:ext cx="1526904" cy="3787305"/>
              <a:chOff x="3745296" y="1667291"/>
              <a:chExt cx="1526904" cy="3787305"/>
            </a:xfrm>
          </p:grpSpPr>
          <p:sp>
            <p:nvSpPr>
              <p:cNvPr id="20" name="Snip Single Corner Rectangle 19"/>
              <p:cNvSpPr>
                <a:spLocks noChangeAspect="1"/>
              </p:cNvSpPr>
              <p:nvPr/>
            </p:nvSpPr>
            <p:spPr>
              <a:xfrm>
                <a:off x="3745296" y="3789971"/>
                <a:ext cx="1526904" cy="603286"/>
              </a:xfrm>
              <a:prstGeom prst="snip1Rect">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t>RISK EVENT </a:t>
                </a:r>
                <a:endParaRPr lang="en-US" sz="1400" b="1" dirty="0"/>
              </a:p>
            </p:txBody>
          </p:sp>
          <p:sp>
            <p:nvSpPr>
              <p:cNvPr id="21" name="Snip Single Corner Rectangle 20"/>
              <p:cNvSpPr>
                <a:spLocks noChangeAspect="1"/>
              </p:cNvSpPr>
              <p:nvPr/>
            </p:nvSpPr>
            <p:spPr>
              <a:xfrm>
                <a:off x="3745296" y="1667291"/>
                <a:ext cx="1526904" cy="603286"/>
              </a:xfrm>
              <a:prstGeom prst="snip1Rect">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t>RISK EVENT</a:t>
                </a:r>
                <a:endParaRPr lang="en-US" sz="1400" b="1" dirty="0"/>
              </a:p>
            </p:txBody>
          </p:sp>
          <p:sp>
            <p:nvSpPr>
              <p:cNvPr id="22" name="Snip Single Corner Rectangle 21"/>
              <p:cNvSpPr>
                <a:spLocks noChangeAspect="1"/>
              </p:cNvSpPr>
              <p:nvPr/>
            </p:nvSpPr>
            <p:spPr>
              <a:xfrm>
                <a:off x="3745296" y="2728631"/>
                <a:ext cx="1526904" cy="603286"/>
              </a:xfrm>
              <a:prstGeom prst="snip1Rect">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t>RISK EVENT </a:t>
                </a:r>
                <a:endParaRPr lang="en-US" sz="1400" b="1" dirty="0"/>
              </a:p>
            </p:txBody>
          </p:sp>
          <p:sp>
            <p:nvSpPr>
              <p:cNvPr id="23" name="Snip Single Corner Rectangle 22"/>
              <p:cNvSpPr>
                <a:spLocks noChangeAspect="1"/>
              </p:cNvSpPr>
              <p:nvPr/>
            </p:nvSpPr>
            <p:spPr>
              <a:xfrm>
                <a:off x="3745296" y="4851310"/>
                <a:ext cx="1526904" cy="603286"/>
              </a:xfrm>
              <a:prstGeom prst="snip1Rect">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t>RISK EVENT </a:t>
                </a:r>
                <a:endParaRPr lang="en-US" sz="1400" b="1" dirty="0"/>
              </a:p>
            </p:txBody>
          </p:sp>
        </p:grpSp>
      </p:grpSp>
      <p:grpSp>
        <p:nvGrpSpPr>
          <p:cNvPr id="50" name="Group 49"/>
          <p:cNvGrpSpPr/>
          <p:nvPr/>
        </p:nvGrpSpPr>
        <p:grpSpPr>
          <a:xfrm>
            <a:off x="5938512" y="2603500"/>
            <a:ext cx="2467342" cy="2039382"/>
            <a:chOff x="3431330" y="4157146"/>
            <a:chExt cx="2467342" cy="2039382"/>
          </a:xfrm>
        </p:grpSpPr>
        <p:sp>
          <p:nvSpPr>
            <p:cNvPr id="26" name="TextBox 25"/>
            <p:cNvSpPr txBox="1"/>
            <p:nvPr/>
          </p:nvSpPr>
          <p:spPr>
            <a:xfrm>
              <a:off x="3868618" y="4157146"/>
              <a:ext cx="1592766" cy="369332"/>
            </a:xfrm>
            <a:prstGeom prst="rect">
              <a:avLst/>
            </a:prstGeom>
            <a:noFill/>
          </p:spPr>
          <p:txBody>
            <a:bodyPr wrap="none" rtlCol="0">
              <a:spAutoFit/>
            </a:bodyPr>
            <a:lstStyle/>
            <a:p>
              <a:r>
                <a:rPr lang="en-US" b="1" dirty="0" smtClean="0"/>
                <a:t>RISK ANALYSIS</a:t>
              </a:r>
              <a:endParaRPr lang="en-US" b="1" dirty="0"/>
            </a:p>
          </p:txBody>
        </p:sp>
        <p:sp>
          <p:nvSpPr>
            <p:cNvPr id="30" name="TextBox 29"/>
            <p:cNvSpPr txBox="1"/>
            <p:nvPr/>
          </p:nvSpPr>
          <p:spPr>
            <a:xfrm>
              <a:off x="3737444" y="4881046"/>
              <a:ext cx="1855114" cy="369332"/>
            </a:xfrm>
            <a:prstGeom prst="rect">
              <a:avLst/>
            </a:prstGeom>
            <a:noFill/>
          </p:spPr>
          <p:txBody>
            <a:bodyPr wrap="none" rtlCol="0">
              <a:spAutoFit/>
            </a:bodyPr>
            <a:lstStyle/>
            <a:p>
              <a:r>
                <a:rPr lang="en-US" b="1" dirty="0" smtClean="0"/>
                <a:t>RISK TREATMENT</a:t>
              </a:r>
              <a:endParaRPr lang="en-US" b="1" dirty="0"/>
            </a:p>
          </p:txBody>
        </p:sp>
        <p:sp>
          <p:nvSpPr>
            <p:cNvPr id="39" name="Diamond 38"/>
            <p:cNvSpPr/>
            <p:nvPr/>
          </p:nvSpPr>
          <p:spPr>
            <a:xfrm>
              <a:off x="3878730" y="5410777"/>
              <a:ext cx="1572542" cy="269875"/>
            </a:xfrm>
            <a:prstGeom prst="diamon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3676502" y="4515921"/>
              <a:ext cx="1976999" cy="369332"/>
            </a:xfrm>
            <a:prstGeom prst="rect">
              <a:avLst/>
            </a:prstGeom>
            <a:noFill/>
          </p:spPr>
          <p:txBody>
            <a:bodyPr wrap="none" rtlCol="0">
              <a:spAutoFit/>
            </a:bodyPr>
            <a:lstStyle/>
            <a:p>
              <a:r>
                <a:rPr lang="en-US" b="1" dirty="0" smtClean="0"/>
                <a:t>RISK  EVALUATION </a:t>
              </a:r>
              <a:endParaRPr lang="en-US" b="1" dirty="0"/>
            </a:p>
          </p:txBody>
        </p:sp>
        <p:sp>
          <p:nvSpPr>
            <p:cNvPr id="49" name="TextBox 48"/>
            <p:cNvSpPr txBox="1"/>
            <p:nvPr/>
          </p:nvSpPr>
          <p:spPr>
            <a:xfrm>
              <a:off x="3431330" y="5827196"/>
              <a:ext cx="2467342" cy="369332"/>
            </a:xfrm>
            <a:prstGeom prst="rect">
              <a:avLst/>
            </a:prstGeom>
            <a:noFill/>
          </p:spPr>
          <p:txBody>
            <a:bodyPr wrap="none" rtlCol="0">
              <a:spAutoFit/>
            </a:bodyPr>
            <a:lstStyle/>
            <a:p>
              <a:r>
                <a:rPr lang="en-US" b="1" dirty="0" smtClean="0"/>
                <a:t>MONITOR AND REVIEW</a:t>
              </a:r>
              <a:endParaRPr lang="en-US" b="1" dirty="0"/>
            </a:p>
          </p:txBody>
        </p:sp>
      </p:grpSp>
    </p:spTree>
    <p:extLst>
      <p:ext uri="{BB962C8B-B14F-4D97-AF65-F5344CB8AC3E}">
        <p14:creationId xmlns:p14="http://schemas.microsoft.com/office/powerpoint/2010/main" val="466945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830566206"/>
              </p:ext>
            </p:extLst>
          </p:nvPr>
        </p:nvGraphicFramePr>
        <p:xfrm>
          <a:off x="342900" y="614785"/>
          <a:ext cx="8415426" cy="4273586"/>
        </p:xfrm>
        <a:graphic>
          <a:graphicData uri="http://schemas.openxmlformats.org/drawingml/2006/table">
            <a:tbl>
              <a:tblPr firstRow="1" bandRow="1">
                <a:tableStyleId>{5C22544A-7EE6-4342-B048-85BDC9FD1C3A}</a:tableStyleId>
              </a:tblPr>
              <a:tblGrid>
                <a:gridCol w="403621"/>
                <a:gridCol w="431610"/>
                <a:gridCol w="7580195"/>
              </a:tblGrid>
              <a:tr h="277606">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sz="1200" b="1" dirty="0" smtClean="0">
                          <a:solidFill>
                            <a:srgbClr val="000000"/>
                          </a:solidFill>
                        </a:rPr>
                        <a:t>RISK MANAGEMENT PROCESS -                     ISO 31000:2009(E) </a:t>
                      </a:r>
                      <a:endParaRPr lang="en-US" sz="12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n-US"/>
                    </a:p>
                  </a:txBody>
                  <a:tcPr/>
                </a:tc>
                <a:tc hMerge="1">
                  <a:txBody>
                    <a:bodyPr/>
                    <a:lstStyle/>
                    <a:p>
                      <a:endParaRPr lang="en-US"/>
                    </a:p>
                  </a:txBody>
                  <a:tcPr/>
                </a:tc>
              </a:tr>
              <a:tr h="329561">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t>Risk Assessment - </a:t>
                      </a:r>
                      <a:r>
                        <a:rPr lang="en-TT" sz="1200" b="1" dirty="0" smtClean="0">
                          <a:effectLst/>
                          <a:latin typeface="+mn-lt"/>
                          <a:ea typeface="Calibri"/>
                          <a:cs typeface="Times New Roman"/>
                        </a:rPr>
                        <a:t>Risk assessment is the overall process of Risk Analysis and Risk Evaluation.</a:t>
                      </a:r>
                      <a:endParaRPr lang="en-US" sz="1200" b="1" dirty="0" smtClean="0"/>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TT" sz="800" b="0" dirty="0" smtClean="0">
                        <a:effectLst/>
                        <a:latin typeface="+mn-lt"/>
                        <a:ea typeface="Calibri"/>
                        <a:cs typeface="Times New Roman"/>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102885">
                <a:tc>
                  <a:txBody>
                    <a:bodyPr/>
                    <a:lstStyle/>
                    <a:p>
                      <a:pPr marL="0" marR="0" indent="0" algn="ctr" defTabSz="457200" rtl="0" eaLnBrk="1" fontAlgn="auto" latinLnBrk="0" hangingPunct="1">
                        <a:lnSpc>
                          <a:spcPts val="1600"/>
                        </a:lnSpc>
                        <a:spcBef>
                          <a:spcPts val="0"/>
                        </a:spcBef>
                        <a:spcAft>
                          <a:spcPts val="0"/>
                        </a:spcAft>
                        <a:buClrTx/>
                        <a:buSzTx/>
                        <a:buFontTx/>
                        <a:buNone/>
                        <a:tabLst/>
                        <a:defRPr/>
                      </a:pPr>
                      <a:r>
                        <a:rPr lang="en-US" sz="1200" b="1" dirty="0" smtClean="0"/>
                        <a:t>3.0</a:t>
                      </a: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2">
                  <a:txBody>
                    <a:bodyPr/>
                    <a:lstStyle/>
                    <a:p>
                      <a:r>
                        <a:rPr lang="en-US" sz="1200" b="1" dirty="0" smtClean="0"/>
                        <a:t>Risk Analysis </a:t>
                      </a: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1300" b="1" dirty="0" smtClean="0"/>
                    </a:p>
                  </a:txBody>
                  <a:tcPr marL="68580" marR="68580" marT="0" marB="0">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r>
              <a:tr h="862109">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gridSpan="2">
                  <a:txBody>
                    <a:bodyPr/>
                    <a:lstStyle/>
                    <a:p>
                      <a:pPr marL="0" marR="0" indent="0" algn="l" defTabSz="457200" rtl="0" eaLnBrk="1" fontAlgn="auto" latinLnBrk="0" hangingPunct="1">
                        <a:lnSpc>
                          <a:spcPct val="115000"/>
                        </a:lnSpc>
                        <a:spcBef>
                          <a:spcPts val="0"/>
                        </a:spcBef>
                        <a:spcAft>
                          <a:spcPts val="1000"/>
                        </a:spcAft>
                        <a:buClrTx/>
                        <a:buSzTx/>
                        <a:buFontTx/>
                        <a:buNone/>
                        <a:tabLst/>
                        <a:defRPr/>
                      </a:pPr>
                      <a:r>
                        <a:rPr lang="en-TT" sz="1200" dirty="0">
                          <a:effectLst/>
                          <a:latin typeface="+mn-lt"/>
                          <a:ea typeface="Calibri"/>
                          <a:cs typeface="Times New Roman"/>
                        </a:rPr>
                        <a:t>Risk analysis involves developing an understanding of the risk. Risk analysis provides an input to </a:t>
                      </a:r>
                      <a:r>
                        <a:rPr lang="en-TT" sz="1200" dirty="0" smtClean="0">
                          <a:effectLst/>
                          <a:latin typeface="+mn-lt"/>
                          <a:ea typeface="Calibri"/>
                          <a:cs typeface="Times New Roman"/>
                        </a:rPr>
                        <a:t>risk evaluation and to decisions on whether risks need to be treated, and on the most appropriate risk treatment</a:t>
                      </a:r>
                      <a:r>
                        <a:rPr lang="en-TT" sz="1200" baseline="0" dirty="0" smtClean="0">
                          <a:effectLst/>
                          <a:latin typeface="+mn-lt"/>
                          <a:ea typeface="Calibri"/>
                          <a:cs typeface="Times New Roman"/>
                        </a:rPr>
                        <a:t> strategies and methods. Risk analysis involves consideration of the causes and sources of risk, their positive and negative consequences, and the likelihood that those consequences can occur.  </a:t>
                      </a:r>
                    </a:p>
                  </a:txBody>
                  <a:tcPr marL="68580" marR="68580" marT="0" marB="0">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pPr marL="0" marR="0" indent="0" algn="l" defTabSz="457200" rtl="0" eaLnBrk="1" fontAlgn="auto" latinLnBrk="0" hangingPunct="1">
                        <a:lnSpc>
                          <a:spcPct val="115000"/>
                        </a:lnSpc>
                        <a:spcBef>
                          <a:spcPts val="0"/>
                        </a:spcBef>
                        <a:spcAft>
                          <a:spcPts val="1000"/>
                        </a:spcAft>
                        <a:buClrTx/>
                        <a:buSzTx/>
                        <a:buFontTx/>
                        <a:buNone/>
                        <a:tabLst/>
                        <a:defRPr/>
                      </a:pPr>
                      <a:endParaRPr lang="en-TT" sz="1200" baseline="0" dirty="0" smtClean="0">
                        <a:effectLst/>
                        <a:latin typeface="+mn-lt"/>
                        <a:ea typeface="Calibri"/>
                        <a:cs typeface="Times New Roman"/>
                      </a:endParaRPr>
                    </a:p>
                  </a:txBody>
                  <a:tcPr marL="114300" marR="114300" marT="0" marB="0">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r>
              <a:tr h="211773">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r>
                        <a:rPr lang="en-US" sz="1200" b="1" dirty="0" smtClean="0">
                          <a:latin typeface="+mn-lt"/>
                        </a:rPr>
                        <a:t>3.1</a:t>
                      </a:r>
                      <a:endParaRPr lang="en-US" sz="1200" b="1" dirty="0">
                        <a:latin typeface="+mn-lt"/>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rowSpan="2">
                  <a:txBody>
                    <a:bodyPr/>
                    <a:lstStyle/>
                    <a:p>
                      <a:pPr marL="0" marR="0" indent="0" algn="l" defTabSz="457200" rtl="0" eaLnBrk="1" fontAlgn="auto" latinLnBrk="0" hangingPunct="1">
                        <a:lnSpc>
                          <a:spcPct val="100000"/>
                        </a:lnSpc>
                        <a:spcBef>
                          <a:spcPts val="0"/>
                        </a:spcBef>
                        <a:spcAft>
                          <a:spcPts val="0"/>
                        </a:spcAft>
                        <a:buClrTx/>
                        <a:buSzTx/>
                        <a:buFont typeface="Wingdings" pitchFamily="2" charset="2"/>
                        <a:buNone/>
                        <a:tabLst/>
                        <a:defRPr/>
                      </a:pPr>
                      <a:r>
                        <a:rPr lang="en-TT" sz="1200" b="1" kern="1200" dirty="0" smtClean="0">
                          <a:solidFill>
                            <a:schemeClr val="dk1"/>
                          </a:solidFill>
                          <a:effectLst/>
                          <a:latin typeface="+mn-lt"/>
                          <a:ea typeface="+mn-ea"/>
                          <a:cs typeface="+mn-cs"/>
                        </a:rPr>
                        <a:t>Risk Identification</a:t>
                      </a:r>
                    </a:p>
                    <a:p>
                      <a:pPr marL="0" marR="0" indent="0" algn="l" defTabSz="457200" rtl="0" eaLnBrk="1" fontAlgn="auto" latinLnBrk="0" hangingPunct="1">
                        <a:lnSpc>
                          <a:spcPct val="100000"/>
                        </a:lnSpc>
                        <a:spcBef>
                          <a:spcPts val="0"/>
                        </a:spcBef>
                        <a:spcAft>
                          <a:spcPts val="0"/>
                        </a:spcAft>
                        <a:buClrTx/>
                        <a:buSzTx/>
                        <a:buFont typeface="Wingdings" pitchFamily="2" charset="2"/>
                        <a:buNone/>
                        <a:tabLst/>
                        <a:defRPr/>
                      </a:pPr>
                      <a:r>
                        <a:rPr lang="en-US" sz="1200" b="0" i="0" u="none" strike="noStrike" kern="1200" baseline="0" dirty="0" smtClean="0">
                          <a:solidFill>
                            <a:schemeClr val="dk1"/>
                          </a:solidFill>
                          <a:latin typeface="+mn-lt"/>
                          <a:ea typeface="+mn-ea"/>
                          <a:cs typeface="+mn-cs"/>
                        </a:rPr>
                        <a:t>Risk identification sets out to identify an </a:t>
                      </a:r>
                      <a:r>
                        <a:rPr lang="en-US" sz="1200" b="0" i="0" u="none" strike="noStrike" kern="1200" baseline="0" dirty="0" err="1" smtClean="0">
                          <a:solidFill>
                            <a:schemeClr val="dk1"/>
                          </a:solidFill>
                          <a:latin typeface="+mn-lt"/>
                          <a:ea typeface="+mn-ea"/>
                          <a:cs typeface="+mn-cs"/>
                        </a:rPr>
                        <a:t>organisation’s</a:t>
                      </a:r>
                      <a:r>
                        <a:rPr lang="en-US" sz="1200" b="0" i="0" u="none" strike="noStrike" kern="1200" baseline="0" dirty="0" smtClean="0">
                          <a:solidFill>
                            <a:schemeClr val="dk1"/>
                          </a:solidFill>
                          <a:latin typeface="+mn-lt"/>
                          <a:ea typeface="+mn-ea"/>
                          <a:cs typeface="+mn-cs"/>
                        </a:rPr>
                        <a:t> exposure to uncertainty.</a:t>
                      </a:r>
                    </a:p>
                    <a:p>
                      <a:pPr marL="0" indent="0">
                        <a:spcBef>
                          <a:spcPts val="0"/>
                        </a:spcBef>
                        <a:spcAft>
                          <a:spcPts val="0"/>
                        </a:spcAft>
                      </a:pPr>
                      <a:r>
                        <a:rPr lang="en-US" sz="1200" b="0" i="0" u="none" strike="noStrike" kern="1200" baseline="0" dirty="0" smtClean="0">
                          <a:solidFill>
                            <a:schemeClr val="dk1"/>
                          </a:solidFill>
                          <a:latin typeface="+mn-lt"/>
                          <a:ea typeface="+mn-ea"/>
                          <a:cs typeface="+mn-cs"/>
                        </a:rPr>
                        <a:t>Risk identification should be approached in a methodical way to ensure that all significant activities within the </a:t>
                      </a:r>
                      <a:r>
                        <a:rPr lang="en-US" sz="1200" b="0" i="0" u="none" strike="noStrike" kern="1200" baseline="0" dirty="0" err="1" smtClean="0">
                          <a:solidFill>
                            <a:schemeClr val="dk1"/>
                          </a:solidFill>
                          <a:latin typeface="+mn-lt"/>
                          <a:ea typeface="+mn-ea"/>
                          <a:cs typeface="+mn-cs"/>
                        </a:rPr>
                        <a:t>organisation</a:t>
                      </a:r>
                      <a:r>
                        <a:rPr lang="en-US" sz="1200" b="0" i="0" u="none" strike="noStrike" kern="1200" baseline="0" dirty="0" smtClean="0">
                          <a:solidFill>
                            <a:schemeClr val="dk1"/>
                          </a:solidFill>
                          <a:latin typeface="+mn-lt"/>
                          <a:ea typeface="+mn-ea"/>
                          <a:cs typeface="+mn-cs"/>
                        </a:rPr>
                        <a:t> have been identified and all the risks flowing from these activities defined. All associated volatility related to these activities should be identified and </a:t>
                      </a:r>
                      <a:r>
                        <a:rPr lang="en-US" sz="1200" b="0" i="0" u="none" strike="noStrike" kern="1200" baseline="0" dirty="0" err="1" smtClean="0">
                          <a:solidFill>
                            <a:schemeClr val="dk1"/>
                          </a:solidFill>
                          <a:latin typeface="+mn-lt"/>
                          <a:ea typeface="+mn-ea"/>
                          <a:cs typeface="+mn-cs"/>
                        </a:rPr>
                        <a:t>categorised</a:t>
                      </a:r>
                      <a:r>
                        <a:rPr lang="en-US" sz="1200" b="0" i="0" u="none" strike="noStrike" kern="1200" baseline="0" dirty="0" smtClean="0">
                          <a:solidFill>
                            <a:schemeClr val="dk1"/>
                          </a:solidFill>
                          <a:latin typeface="+mn-lt"/>
                          <a:ea typeface="+mn-ea"/>
                          <a:cs typeface="+mn-cs"/>
                        </a:rPr>
                        <a:t>.</a:t>
                      </a:r>
                    </a:p>
                    <a:p>
                      <a:pPr marL="266700" indent="0">
                        <a:spcBef>
                          <a:spcPts val="0"/>
                        </a:spcBef>
                        <a:spcAft>
                          <a:spcPts val="0"/>
                        </a:spcAft>
                      </a:pPr>
                      <a:endParaRPr lang="en-US" sz="800" b="1" dirty="0" smtClean="0">
                        <a:effectLst/>
                        <a:latin typeface="+mn-lt"/>
                        <a:ea typeface="Calibri"/>
                        <a:cs typeface="Times New Roman"/>
                      </a:endParaRPr>
                    </a:p>
                  </a:txBody>
                  <a:tcPr marL="114300" marR="114300" marT="0" marB="0">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r>
              <a:tr h="694935">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endParaRPr lang="en-US" sz="1200" b="1" dirty="0">
                        <a:latin typeface="+mn-lt"/>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vMerge="1">
                  <a:txBody>
                    <a:bodyPr/>
                    <a:lstStyle/>
                    <a:p>
                      <a:pPr algn="ctr"/>
                      <a:endParaRPr lang="en-US" dirty="0"/>
                    </a:p>
                  </a:txBody>
                  <a:tcPr marL="114300" marR="114300" marT="0" marB="0">
                    <a:lnL w="6350" cap="flat" cmpd="sng" algn="ctr">
                      <a:noFill/>
                      <a:prstDash val="solid"/>
                      <a:round/>
                      <a:headEnd type="none" w="med" len="med"/>
                      <a:tailEnd type="none" w="med" len="med"/>
                    </a:lnL>
                    <a:lnR w="9525"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r>
              <a:tr h="236878">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r>
                        <a:rPr lang="en-US" sz="1200" b="1" dirty="0" smtClean="0">
                          <a:latin typeface="+mn-lt"/>
                        </a:rPr>
                        <a:t>3.2</a:t>
                      </a:r>
                      <a:endParaRPr lang="en-US" sz="1200" b="1" dirty="0">
                        <a:latin typeface="+mn-lt"/>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rowSpan="2">
                  <a:txBody>
                    <a:bodyPr/>
                    <a:lstStyle/>
                    <a:p>
                      <a:pPr marL="0" marR="0" indent="0" algn="l" defTabSz="457200" rtl="0" eaLnBrk="1" fontAlgn="auto" latinLnBrk="0" hangingPunct="1">
                        <a:lnSpc>
                          <a:spcPct val="115000"/>
                        </a:lnSpc>
                        <a:spcBef>
                          <a:spcPts val="0"/>
                        </a:spcBef>
                        <a:spcAft>
                          <a:spcPts val="0"/>
                        </a:spcAft>
                        <a:buClrTx/>
                        <a:buSzTx/>
                        <a:buFont typeface="Wingdings" pitchFamily="2" charset="2"/>
                        <a:buNone/>
                        <a:tabLst/>
                        <a:defRPr/>
                      </a:pPr>
                      <a:r>
                        <a:rPr lang="en-TT" sz="1200" b="1" kern="1200" dirty="0" smtClean="0">
                          <a:solidFill>
                            <a:schemeClr val="dk1"/>
                          </a:solidFill>
                          <a:effectLst/>
                          <a:latin typeface="+mn-lt"/>
                          <a:ea typeface="+mn-ea"/>
                          <a:cs typeface="+mn-cs"/>
                        </a:rPr>
                        <a:t>Risk Description</a:t>
                      </a:r>
                    </a:p>
                    <a:p>
                      <a:pPr marL="0" indent="0">
                        <a:spcBef>
                          <a:spcPts val="0"/>
                        </a:spcBef>
                        <a:spcAft>
                          <a:spcPts val="0"/>
                        </a:spcAft>
                      </a:pPr>
                      <a:r>
                        <a:rPr lang="en-US" sz="1200" b="0" i="0" u="none" strike="noStrike" kern="1200" baseline="0" dirty="0" smtClean="0">
                          <a:solidFill>
                            <a:schemeClr val="dk1"/>
                          </a:solidFill>
                          <a:latin typeface="+mn-lt"/>
                          <a:ea typeface="+mn-ea"/>
                          <a:cs typeface="+mn-cs"/>
                        </a:rPr>
                        <a:t>The objective of risk description is to display the identified risks in a structured format.    </a:t>
                      </a:r>
                      <a:endParaRPr lang="en-US" sz="800" b="1" dirty="0" smtClean="0">
                        <a:effectLst/>
                        <a:latin typeface="+mn-lt"/>
                        <a:ea typeface="Calibri"/>
                        <a:cs typeface="Times New Roman"/>
                      </a:endParaRPr>
                    </a:p>
                  </a:txBody>
                  <a:tcPr marL="114300" marR="114300" marT="0" marB="0">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r>
              <a:tr h="92464">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US" sz="1200" b="1" dirty="0">
                        <a:latin typeface="+mn-lt"/>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vMerge="1">
                  <a:txBody>
                    <a:bodyPr/>
                    <a:lstStyle/>
                    <a:p>
                      <a:pPr algn="ctr"/>
                      <a:endParaRPr lang="en-US" dirty="0"/>
                    </a:p>
                  </a:txBody>
                  <a:tcPr marL="114300" marR="114300" marT="0" marB="0">
                    <a:lnL w="6350" cap="flat" cmpd="sng" algn="ctr">
                      <a:noFill/>
                      <a:prstDash val="solid"/>
                      <a:round/>
                      <a:headEnd type="none" w="med" len="med"/>
                      <a:tailEnd type="none" w="med" len="med"/>
                    </a:lnL>
                    <a:lnR w="9525"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481615">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1" dirty="0" smtClean="0">
                          <a:latin typeface="+mn-lt"/>
                        </a:rPr>
                        <a:t>3.3</a:t>
                      </a:r>
                      <a:endParaRPr lang="en-US" sz="1200" b="1" dirty="0">
                        <a:latin typeface="+mn-lt"/>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15000"/>
                        </a:lnSpc>
                        <a:spcBef>
                          <a:spcPts val="0"/>
                        </a:spcBef>
                        <a:spcAft>
                          <a:spcPts val="0"/>
                        </a:spcAft>
                        <a:buClrTx/>
                        <a:buSzTx/>
                        <a:buFont typeface="Wingdings" pitchFamily="2" charset="2"/>
                        <a:buNone/>
                        <a:tabLst/>
                        <a:defRPr/>
                      </a:pPr>
                      <a:r>
                        <a:rPr lang="en-US" sz="1200" b="1" dirty="0" smtClean="0">
                          <a:effectLst/>
                          <a:latin typeface="+mn-lt"/>
                          <a:ea typeface="Calibri"/>
                          <a:cs typeface="Times New Roman"/>
                        </a:rPr>
                        <a:t>Risk Estimation</a:t>
                      </a:r>
                    </a:p>
                    <a:p>
                      <a:pPr marL="0" indent="0"/>
                      <a:r>
                        <a:rPr lang="en-US" sz="1200" b="0" i="0" u="none" strike="noStrike" kern="1200" baseline="0" dirty="0" smtClean="0">
                          <a:solidFill>
                            <a:schemeClr val="dk1"/>
                          </a:solidFill>
                          <a:latin typeface="+mn-lt"/>
                          <a:ea typeface="+mn-ea"/>
                          <a:cs typeface="+mn-cs"/>
                        </a:rPr>
                        <a:t>Risk estimation can be quantitative, or qualitative in terms of the probability of occurrence and the possible consequence. For example, consequences both in terms of threats (downside risks) and opportunities (upside risks) may be high, medium or low .Probability may be high, medium or low. </a:t>
                      </a:r>
                    </a:p>
                    <a:p>
                      <a:pPr marL="0" indent="0"/>
                      <a:endParaRPr lang="en-US" sz="1200" b="0" i="0" u="none" strike="noStrike" kern="1200" baseline="0" dirty="0" smtClean="0">
                        <a:solidFill>
                          <a:schemeClr val="dk1"/>
                        </a:solidFill>
                        <a:effectLst/>
                        <a:latin typeface="+mn-lt"/>
                        <a:ea typeface="+mn-ea"/>
                        <a:cs typeface="+mn-cs"/>
                      </a:endParaRPr>
                    </a:p>
                    <a:p>
                      <a:pPr marL="0" indent="0"/>
                      <a:endParaRPr lang="en-US" sz="1200" b="0" i="0" u="none" strike="noStrike" kern="1200" baseline="0" dirty="0" smtClean="0">
                        <a:solidFill>
                          <a:schemeClr val="dk1"/>
                        </a:solidFill>
                        <a:effectLst/>
                        <a:latin typeface="+mn-lt"/>
                        <a:ea typeface="+mn-ea"/>
                        <a:cs typeface="+mn-cs"/>
                      </a:endParaRPr>
                    </a:p>
                  </a:txBody>
                  <a:tcPr marL="114300" marR="114300" marT="0" marB="0">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TextBox 4"/>
          <p:cNvSpPr txBox="1"/>
          <p:nvPr/>
        </p:nvSpPr>
        <p:spPr>
          <a:xfrm>
            <a:off x="6768341" y="6539014"/>
            <a:ext cx="1989985" cy="246221"/>
          </a:xfrm>
          <a:prstGeom prst="rect">
            <a:avLst/>
          </a:prstGeom>
          <a:noFill/>
        </p:spPr>
        <p:txBody>
          <a:bodyPr wrap="none" rtlCol="0">
            <a:spAutoFit/>
          </a:bodyPr>
          <a:lstStyle/>
          <a:p>
            <a:r>
              <a:rPr lang="en-US" sz="1000" b="1" dirty="0"/>
              <a:t>The Institute of Risk Management </a:t>
            </a:r>
            <a:endParaRPr lang="en-US" sz="1000" dirty="0"/>
          </a:p>
        </p:txBody>
      </p:sp>
      <p:sp>
        <p:nvSpPr>
          <p:cNvPr id="2" name="Slide Number Placeholder 1"/>
          <p:cNvSpPr>
            <a:spLocks noGrp="1"/>
          </p:cNvSpPr>
          <p:nvPr>
            <p:ph type="sldNum" sz="quarter" idx="12"/>
          </p:nvPr>
        </p:nvSpPr>
        <p:spPr/>
        <p:txBody>
          <a:bodyPr/>
          <a:lstStyle/>
          <a:p>
            <a:fld id="{9212DA5F-2C57-3E42-AAAB-07E950CF22A4}" type="slidenum">
              <a:rPr lang="en-US" smtClean="0"/>
              <a:t>8</a:t>
            </a:fld>
            <a:endParaRPr lang="en-US"/>
          </a:p>
        </p:txBody>
      </p:sp>
      <p:sp>
        <p:nvSpPr>
          <p:cNvPr id="6" name="Footer Placeholder 40"/>
          <p:cNvSpPr>
            <a:spLocks noGrp="1"/>
          </p:cNvSpPr>
          <p:nvPr>
            <p:ph type="ftr" sz="quarter" idx="11"/>
          </p:nvPr>
        </p:nvSpPr>
        <p:spPr>
          <a:xfrm>
            <a:off x="342900" y="6602284"/>
            <a:ext cx="2247900" cy="305672"/>
          </a:xfrm>
        </p:spPr>
        <p:txBody>
          <a:bodyPr/>
          <a:lstStyle/>
          <a:p>
            <a:endParaRPr lang="en-US" dirty="0" smtClean="0"/>
          </a:p>
          <a:p>
            <a:r>
              <a:rPr lang="en-US" dirty="0" smtClean="0"/>
              <a:t>INTERNAL USE</a:t>
            </a:r>
          </a:p>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176370252"/>
              </p:ext>
            </p:extLst>
          </p:nvPr>
        </p:nvGraphicFramePr>
        <p:xfrm>
          <a:off x="354775" y="4904505"/>
          <a:ext cx="8415426" cy="1218074"/>
        </p:xfrm>
        <a:graphic>
          <a:graphicData uri="http://schemas.openxmlformats.org/drawingml/2006/table">
            <a:tbl>
              <a:tblPr firstRow="1" bandRow="1">
                <a:tableStyleId>{5C22544A-7EE6-4342-B048-85BDC9FD1C3A}</a:tableStyleId>
              </a:tblPr>
              <a:tblGrid>
                <a:gridCol w="403621"/>
                <a:gridCol w="8011805"/>
              </a:tblGrid>
              <a:tr h="152858">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300" b="1" dirty="0"/>
                    </a:p>
                  </a:txBody>
                  <a:tcPr marL="68580" marR="68580" marT="0" marB="0">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05790">
                <a:tc>
                  <a:txBody>
                    <a:bodyPr/>
                    <a:lstStyle/>
                    <a:p>
                      <a:pPr marL="0" marR="0" algn="ctr">
                        <a:lnSpc>
                          <a:spcPts val="1600"/>
                        </a:lnSpc>
                        <a:spcBef>
                          <a:spcPts val="0"/>
                        </a:spcBef>
                        <a:spcAft>
                          <a:spcPts val="0"/>
                        </a:spcAft>
                      </a:pPr>
                      <a:r>
                        <a:rPr lang="en-US" sz="1200" b="1" dirty="0" smtClean="0">
                          <a:effectLst/>
                          <a:latin typeface="Calibri"/>
                          <a:ea typeface="Calibri"/>
                          <a:cs typeface="Times New Roman"/>
                        </a:rPr>
                        <a:t>4.0</a:t>
                      </a:r>
                      <a:endParaRPr lang="en-US" sz="120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t>Risk Evaluation </a:t>
                      </a:r>
                      <a:endParaRPr lang="en-US" sz="1200" b="1" dirty="0"/>
                    </a:p>
                  </a:txBody>
                  <a:tcPr marL="68580" marR="68580" marT="0" marB="0">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809084">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0" i="0" u="none" strike="noStrike" kern="1200" baseline="0" dirty="0" smtClean="0">
                          <a:solidFill>
                            <a:schemeClr val="dk1"/>
                          </a:solidFill>
                          <a:latin typeface="+mn-lt"/>
                          <a:ea typeface="+mn-ea"/>
                          <a:cs typeface="+mn-cs"/>
                        </a:rPr>
                        <a:t>When the risk analysis process has been completed, it is necessary to compare the estimated risks against risk criteria which the </a:t>
                      </a:r>
                      <a:r>
                        <a:rPr lang="en-US" sz="1200" b="0" i="0" u="none" strike="noStrike" kern="1200" baseline="0" dirty="0" err="1" smtClean="0">
                          <a:solidFill>
                            <a:schemeClr val="dk1"/>
                          </a:solidFill>
                          <a:latin typeface="+mn-lt"/>
                          <a:ea typeface="+mn-ea"/>
                          <a:cs typeface="+mn-cs"/>
                        </a:rPr>
                        <a:t>organisation</a:t>
                      </a:r>
                      <a:r>
                        <a:rPr lang="en-US" sz="1200" b="0" i="0" u="none" strike="noStrike" kern="1200" baseline="0" dirty="0" smtClean="0">
                          <a:solidFill>
                            <a:schemeClr val="dk1"/>
                          </a:solidFill>
                          <a:latin typeface="+mn-lt"/>
                          <a:ea typeface="+mn-ea"/>
                          <a:cs typeface="+mn-cs"/>
                        </a:rPr>
                        <a:t> has established. The risk criteria may include associated costs and benefits, legal requirements, socioeconomic and environmental factors, concerns of stakeholders, etc. Risk evaluation therefore, is used to make decisions about the significance of risks to the </a:t>
                      </a:r>
                      <a:r>
                        <a:rPr lang="en-US" sz="1200" b="0" i="0" u="none" strike="noStrike" kern="1200" baseline="0" dirty="0" err="1" smtClean="0">
                          <a:solidFill>
                            <a:schemeClr val="dk1"/>
                          </a:solidFill>
                          <a:latin typeface="+mn-lt"/>
                          <a:ea typeface="+mn-ea"/>
                          <a:cs typeface="+mn-cs"/>
                        </a:rPr>
                        <a:t>organisation</a:t>
                      </a:r>
                      <a:r>
                        <a:rPr lang="en-US" sz="1200" b="0" i="0" u="none" strike="noStrike" kern="1200" baseline="0" dirty="0" smtClean="0">
                          <a:solidFill>
                            <a:schemeClr val="dk1"/>
                          </a:solidFill>
                          <a:latin typeface="+mn-lt"/>
                          <a:ea typeface="+mn-ea"/>
                          <a:cs typeface="+mn-cs"/>
                        </a:rPr>
                        <a:t> and whether each specific risk should be accepted or treated.</a:t>
                      </a:r>
                      <a:endParaRPr lang="en-US" sz="1200" b="0" i="0" u="none" strike="noStrike" kern="1200" baseline="0" dirty="0" smtClean="0">
                        <a:solidFill>
                          <a:schemeClr val="dk1"/>
                        </a:solidFill>
                        <a:effectLst/>
                        <a:latin typeface="+mn-lt"/>
                        <a:ea typeface="+mn-ea"/>
                        <a:cs typeface="+mn-cs"/>
                      </a:endParaRPr>
                    </a:p>
                  </a:txBody>
                  <a:tcPr marL="68580" marR="68580" marT="0" marB="0">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252640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Box 4"/>
          <p:cNvSpPr txBox="1"/>
          <p:nvPr/>
        </p:nvSpPr>
        <p:spPr>
          <a:xfrm>
            <a:off x="6768340" y="6578084"/>
            <a:ext cx="1989985" cy="246221"/>
          </a:xfrm>
          <a:prstGeom prst="rect">
            <a:avLst/>
          </a:prstGeom>
          <a:noFill/>
        </p:spPr>
        <p:txBody>
          <a:bodyPr wrap="none" rtlCol="0">
            <a:spAutoFit/>
          </a:bodyPr>
          <a:lstStyle/>
          <a:p>
            <a:r>
              <a:rPr lang="en-US" sz="1000" b="1" dirty="0"/>
              <a:t>The Institute of Risk Management </a:t>
            </a:r>
            <a:endParaRPr lang="en-US" sz="1000" dirty="0"/>
          </a:p>
        </p:txBody>
      </p:sp>
      <p:sp>
        <p:nvSpPr>
          <p:cNvPr id="2" name="Slide Number Placeholder 1"/>
          <p:cNvSpPr>
            <a:spLocks noGrp="1"/>
          </p:cNvSpPr>
          <p:nvPr>
            <p:ph type="sldNum" sz="quarter" idx="12"/>
          </p:nvPr>
        </p:nvSpPr>
        <p:spPr/>
        <p:txBody>
          <a:bodyPr/>
          <a:lstStyle/>
          <a:p>
            <a:fld id="{9212DA5F-2C57-3E42-AAAB-07E950CF22A4}" type="slidenum">
              <a:rPr lang="en-US" smtClean="0"/>
              <a:t>9</a:t>
            </a:fld>
            <a:endParaRPr lang="en-US"/>
          </a:p>
        </p:txBody>
      </p:sp>
      <p:sp>
        <p:nvSpPr>
          <p:cNvPr id="6" name="Footer Placeholder 40"/>
          <p:cNvSpPr>
            <a:spLocks noGrp="1"/>
          </p:cNvSpPr>
          <p:nvPr>
            <p:ph type="ftr" sz="quarter" idx="11"/>
          </p:nvPr>
        </p:nvSpPr>
        <p:spPr>
          <a:xfrm>
            <a:off x="342900" y="6539014"/>
            <a:ext cx="2247900" cy="305672"/>
          </a:xfrm>
        </p:spPr>
        <p:txBody>
          <a:bodyPr/>
          <a:lstStyle/>
          <a:p>
            <a:endParaRPr lang="en-US" dirty="0" smtClean="0"/>
          </a:p>
          <a:p>
            <a:r>
              <a:rPr lang="en-US" dirty="0" smtClean="0"/>
              <a:t>INTERNAL USE</a:t>
            </a:r>
          </a:p>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278587909"/>
              </p:ext>
            </p:extLst>
          </p:nvPr>
        </p:nvGraphicFramePr>
        <p:xfrm>
          <a:off x="402274" y="2116269"/>
          <a:ext cx="8415426" cy="4452620"/>
        </p:xfrm>
        <a:graphic>
          <a:graphicData uri="http://schemas.openxmlformats.org/drawingml/2006/table">
            <a:tbl>
              <a:tblPr firstRow="1" bandRow="1">
                <a:tableStyleId>{5C22544A-7EE6-4342-B048-85BDC9FD1C3A}</a:tableStyleId>
              </a:tblPr>
              <a:tblGrid>
                <a:gridCol w="418654"/>
                <a:gridCol w="7996772"/>
              </a:tblGrid>
              <a:tr h="181498">
                <a:tc>
                  <a:txBody>
                    <a:bodyPr/>
                    <a:lstStyle/>
                    <a:p>
                      <a:pPr marL="0" marR="0" algn="ctr">
                        <a:lnSpc>
                          <a:spcPts val="1600"/>
                        </a:lnSpc>
                        <a:spcBef>
                          <a:spcPts val="0"/>
                        </a:spcBef>
                        <a:spcAft>
                          <a:spcPts val="0"/>
                        </a:spcAft>
                      </a:pPr>
                      <a:r>
                        <a:rPr lang="en-US" sz="1200" b="1" dirty="0" smtClean="0">
                          <a:solidFill>
                            <a:schemeClr val="tx1"/>
                          </a:solidFill>
                          <a:effectLst/>
                          <a:latin typeface="Calibri"/>
                          <a:ea typeface="Calibri"/>
                          <a:cs typeface="Times New Roman"/>
                        </a:rPr>
                        <a:t>6.0</a:t>
                      </a:r>
                      <a:endParaRPr lang="en-US" sz="1200" b="1"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Risk Reporting and Communication</a:t>
                      </a:r>
                      <a:endParaRPr lang="en-US" sz="1200" b="1" dirty="0">
                        <a:solidFill>
                          <a:schemeClr val="tx1"/>
                        </a:solidFill>
                      </a:endParaRPr>
                    </a:p>
                  </a:txBody>
                  <a:tcPr marL="68580" marR="68580" marT="0" marB="0">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791866">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6350" cap="flat" cmpd="sng" algn="ctr">
                      <a:solidFill>
                        <a:prstClr val="black">
                          <a:lumMod val="65000"/>
                          <a:lumOff val="35000"/>
                        </a:prstClr>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marL="0" marR="0" indent="0" algn="l" defTabSz="457200" rtl="0" eaLnBrk="1" fontAlgn="auto" latinLnBrk="0" hangingPunct="1">
                        <a:lnSpc>
                          <a:spcPts val="1500"/>
                        </a:lnSpc>
                        <a:spcBef>
                          <a:spcPts val="0"/>
                        </a:spcBef>
                        <a:spcAft>
                          <a:spcPts val="0"/>
                        </a:spcAft>
                        <a:buClrTx/>
                        <a:buSzTx/>
                        <a:buFontTx/>
                        <a:buNone/>
                        <a:tabLst/>
                        <a:defRPr/>
                      </a:pPr>
                      <a:r>
                        <a:rPr lang="en-TT" sz="1200" dirty="0" smtClean="0">
                          <a:effectLst/>
                          <a:latin typeface="+mn-lt"/>
                          <a:ea typeface="Calibri"/>
                          <a:cs typeface="Times New Roman"/>
                        </a:rPr>
                        <a:t>Communication </a:t>
                      </a:r>
                      <a:r>
                        <a:rPr lang="en-TT" sz="1200" dirty="0">
                          <a:effectLst/>
                          <a:latin typeface="+mn-lt"/>
                          <a:ea typeface="Calibri"/>
                          <a:cs typeface="Times New Roman"/>
                        </a:rPr>
                        <a:t>and consultation with external and internal stakeholders should take place during all stages </a:t>
                      </a:r>
                      <a:r>
                        <a:rPr lang="en-TT" sz="1200" dirty="0" smtClean="0">
                          <a:effectLst/>
                          <a:latin typeface="+mn-lt"/>
                          <a:ea typeface="Calibri"/>
                          <a:cs typeface="Times New Roman"/>
                        </a:rPr>
                        <a:t>of the risk management process. Effective external and internal communication and consultation ensures that those accountable for implementing the risk management process, and stakeholders understand the basis on which decisions are made, and the reasons why particular actions are required.</a:t>
                      </a:r>
                    </a:p>
                    <a:p>
                      <a:pPr marL="0" marR="0" indent="0" algn="l" defTabSz="457200" rtl="0" eaLnBrk="1" fontAlgn="auto" latinLnBrk="0" hangingPunct="1">
                        <a:lnSpc>
                          <a:spcPts val="1500"/>
                        </a:lnSpc>
                        <a:spcBef>
                          <a:spcPts val="0"/>
                        </a:spcBef>
                        <a:spcAft>
                          <a:spcPts val="0"/>
                        </a:spcAft>
                        <a:buClrTx/>
                        <a:buSzTx/>
                        <a:buFontTx/>
                        <a:buNone/>
                        <a:tabLst/>
                        <a:defRPr/>
                      </a:pPr>
                      <a:endParaRPr lang="en-TT" sz="1200" dirty="0" smtClean="0">
                        <a:effectLst/>
                        <a:latin typeface="+mn-lt"/>
                        <a:ea typeface="Calibri"/>
                        <a:cs typeface="Times New Roman"/>
                      </a:endParaRPr>
                    </a:p>
                  </a:txBody>
                  <a:tcPr marL="114300" marR="114300" marT="0" marB="0">
                    <a:lnL w="6350" cap="flat" cmpd="sng" algn="ctr">
                      <a:noFill/>
                      <a:prstDash val="solid"/>
                      <a:round/>
                      <a:headEnd type="none" w="med" len="med"/>
                      <a:tailEnd type="none" w="med" len="med"/>
                    </a:lnL>
                    <a:lnR w="6350" cap="flat" cmpd="sng" algn="ctr">
                      <a:solidFill>
                        <a:prstClr val="black">
                          <a:lumMod val="65000"/>
                          <a:lumOff val="35000"/>
                        </a:prstClr>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noFill/>
                  </a:tcPr>
                </a:tc>
              </a:tr>
              <a:tr h="2973555">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6350" cap="flat" cmpd="sng" algn="ctr">
                      <a:solidFill>
                        <a:prstClr val="black">
                          <a:lumMod val="65000"/>
                          <a:lumOff val="35000"/>
                        </a:prstClr>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ts val="1500"/>
                        </a:lnSpc>
                        <a:spcBef>
                          <a:spcPts val="0"/>
                        </a:spcBef>
                        <a:spcAft>
                          <a:spcPts val="0"/>
                        </a:spcAft>
                        <a:buClrTx/>
                        <a:buSzTx/>
                        <a:buFontTx/>
                        <a:buNone/>
                        <a:tabLst/>
                        <a:defRPr/>
                      </a:pPr>
                      <a:r>
                        <a:rPr lang="en-US" sz="1200" b="1" i="0" u="none" strike="noStrike" kern="1200" baseline="0" dirty="0" smtClean="0">
                          <a:solidFill>
                            <a:schemeClr val="dk1"/>
                          </a:solidFill>
                          <a:latin typeface="+mn-lt"/>
                          <a:ea typeface="+mn-ea"/>
                          <a:cs typeface="+mn-cs"/>
                        </a:rPr>
                        <a:t>6.1 Internal Reporting </a:t>
                      </a:r>
                      <a:endParaRPr lang="en-US" sz="1200" b="1" dirty="0" smtClean="0"/>
                    </a:p>
                    <a:p>
                      <a:r>
                        <a:rPr lang="en-US" sz="1200" b="1" i="0" u="none" strike="noStrike" kern="1200" baseline="0" dirty="0" smtClean="0">
                          <a:solidFill>
                            <a:schemeClr val="dk1"/>
                          </a:solidFill>
                          <a:latin typeface="+mn-lt"/>
                          <a:ea typeface="+mn-ea"/>
                          <a:cs typeface="+mn-cs"/>
                        </a:rPr>
                        <a:t>The Board of Directors should:</a:t>
                      </a:r>
                    </a:p>
                    <a:p>
                      <a:pPr marL="171450" indent="-171450">
                        <a:lnSpc>
                          <a:spcPts val="1700"/>
                        </a:lnSpc>
                        <a:buFont typeface="Wingdings" pitchFamily="2" charset="2"/>
                        <a:buChar char="v"/>
                      </a:pPr>
                      <a:r>
                        <a:rPr lang="en-US" sz="1200" b="0" i="1" u="none" strike="noStrike" kern="1200" baseline="0" dirty="0" smtClean="0">
                          <a:solidFill>
                            <a:schemeClr val="dk1"/>
                          </a:solidFill>
                          <a:latin typeface="+mn-lt"/>
                          <a:ea typeface="+mn-ea"/>
                          <a:cs typeface="+mn-cs"/>
                        </a:rPr>
                        <a:t>know about the most significant risks facing the </a:t>
                      </a:r>
                      <a:r>
                        <a:rPr lang="en-US" sz="1200" b="0" i="1" u="none" strike="noStrike" kern="1200" baseline="0" dirty="0" err="1" smtClean="0">
                          <a:solidFill>
                            <a:schemeClr val="dk1"/>
                          </a:solidFill>
                          <a:latin typeface="+mn-lt"/>
                          <a:ea typeface="+mn-ea"/>
                          <a:cs typeface="+mn-cs"/>
                        </a:rPr>
                        <a:t>organisation</a:t>
                      </a:r>
                      <a:endParaRPr lang="en-US" sz="1200" b="0" i="1" u="none" strike="noStrike" kern="1200" baseline="0" dirty="0" smtClean="0">
                        <a:solidFill>
                          <a:schemeClr val="dk1"/>
                        </a:solidFill>
                        <a:latin typeface="+mn-lt"/>
                        <a:ea typeface="+mn-ea"/>
                        <a:cs typeface="+mn-cs"/>
                      </a:endParaRPr>
                    </a:p>
                    <a:p>
                      <a:pPr marL="171450" indent="-171450">
                        <a:lnSpc>
                          <a:spcPts val="1700"/>
                        </a:lnSpc>
                        <a:buFont typeface="Wingdings" pitchFamily="2" charset="2"/>
                        <a:buChar char="v"/>
                      </a:pPr>
                      <a:r>
                        <a:rPr lang="en-US" sz="1200" b="0" i="1" u="none" strike="noStrike" kern="1200" baseline="0" dirty="0" smtClean="0">
                          <a:solidFill>
                            <a:schemeClr val="dk1"/>
                          </a:solidFill>
                          <a:latin typeface="+mn-lt"/>
                          <a:ea typeface="+mn-ea"/>
                          <a:cs typeface="+mn-cs"/>
                        </a:rPr>
                        <a:t>know the possible effects on shareholder value of deviations to expected performance ranges</a:t>
                      </a:r>
                    </a:p>
                    <a:p>
                      <a:pPr marL="171450" indent="-171450">
                        <a:lnSpc>
                          <a:spcPts val="1700"/>
                        </a:lnSpc>
                        <a:buFont typeface="Wingdings" pitchFamily="2" charset="2"/>
                        <a:buChar char="v"/>
                      </a:pPr>
                      <a:r>
                        <a:rPr lang="en-US" sz="1200" b="0" i="1" u="none" strike="noStrike" kern="1200" baseline="0" dirty="0" smtClean="0">
                          <a:solidFill>
                            <a:schemeClr val="dk1"/>
                          </a:solidFill>
                          <a:latin typeface="+mn-lt"/>
                          <a:ea typeface="+mn-ea"/>
                          <a:cs typeface="+mn-cs"/>
                        </a:rPr>
                        <a:t>ensure appropriate levels of awareness throughout the </a:t>
                      </a:r>
                      <a:r>
                        <a:rPr lang="en-US" sz="1200" b="0" i="1" u="none" strike="noStrike" kern="1200" baseline="0" dirty="0" err="1" smtClean="0">
                          <a:solidFill>
                            <a:schemeClr val="dk1"/>
                          </a:solidFill>
                          <a:latin typeface="+mn-lt"/>
                          <a:ea typeface="+mn-ea"/>
                          <a:cs typeface="+mn-cs"/>
                        </a:rPr>
                        <a:t>organisation</a:t>
                      </a:r>
                      <a:endParaRPr lang="en-US" sz="1200" b="0" i="1" u="none" strike="noStrike" kern="1200" baseline="0" dirty="0" smtClean="0">
                        <a:solidFill>
                          <a:schemeClr val="dk1"/>
                        </a:solidFill>
                        <a:latin typeface="+mn-lt"/>
                        <a:ea typeface="+mn-ea"/>
                        <a:cs typeface="+mn-cs"/>
                      </a:endParaRPr>
                    </a:p>
                    <a:p>
                      <a:pPr marL="171450" indent="-171450">
                        <a:lnSpc>
                          <a:spcPts val="1700"/>
                        </a:lnSpc>
                        <a:buFont typeface="Wingdings" pitchFamily="2" charset="2"/>
                        <a:buChar char="v"/>
                      </a:pPr>
                      <a:r>
                        <a:rPr lang="en-US" sz="1200" b="0" i="1" u="none" strike="noStrike" kern="1200" baseline="0" dirty="0" smtClean="0">
                          <a:solidFill>
                            <a:schemeClr val="dk1"/>
                          </a:solidFill>
                          <a:latin typeface="+mn-lt"/>
                          <a:ea typeface="+mn-ea"/>
                          <a:cs typeface="+mn-cs"/>
                        </a:rPr>
                        <a:t>know how the </a:t>
                      </a:r>
                      <a:r>
                        <a:rPr lang="en-US" sz="1200" b="0" i="1" u="none" strike="noStrike" kern="1200" baseline="0" dirty="0" err="1" smtClean="0">
                          <a:solidFill>
                            <a:schemeClr val="dk1"/>
                          </a:solidFill>
                          <a:latin typeface="+mn-lt"/>
                          <a:ea typeface="+mn-ea"/>
                          <a:cs typeface="+mn-cs"/>
                        </a:rPr>
                        <a:t>organisation</a:t>
                      </a:r>
                      <a:r>
                        <a:rPr lang="en-US" sz="1200" b="0" i="1" u="none" strike="noStrike" kern="1200" baseline="0" dirty="0" smtClean="0">
                          <a:solidFill>
                            <a:schemeClr val="dk1"/>
                          </a:solidFill>
                          <a:latin typeface="+mn-lt"/>
                          <a:ea typeface="+mn-ea"/>
                          <a:cs typeface="+mn-cs"/>
                        </a:rPr>
                        <a:t> will manage a crisis</a:t>
                      </a:r>
                    </a:p>
                    <a:p>
                      <a:pPr marL="171450" indent="-171450">
                        <a:lnSpc>
                          <a:spcPts val="1700"/>
                        </a:lnSpc>
                        <a:buFont typeface="Wingdings" pitchFamily="2" charset="2"/>
                        <a:buChar char="v"/>
                      </a:pPr>
                      <a:r>
                        <a:rPr lang="en-US" sz="1200" b="0" i="1" u="none" strike="noStrike" kern="1200" baseline="0" dirty="0" smtClean="0">
                          <a:solidFill>
                            <a:schemeClr val="dk1"/>
                          </a:solidFill>
                          <a:latin typeface="+mn-lt"/>
                          <a:ea typeface="+mn-ea"/>
                          <a:cs typeface="+mn-cs"/>
                        </a:rPr>
                        <a:t>know how to manage communications with the investment community where applicable</a:t>
                      </a:r>
                    </a:p>
                    <a:p>
                      <a:pPr marL="171450" indent="-171450">
                        <a:lnSpc>
                          <a:spcPts val="1700"/>
                        </a:lnSpc>
                        <a:buFont typeface="Wingdings" pitchFamily="2" charset="2"/>
                        <a:buChar char="v"/>
                      </a:pPr>
                      <a:r>
                        <a:rPr lang="en-US" sz="1200" b="0" i="1" u="none" strike="noStrike" kern="1200" baseline="0" dirty="0" smtClean="0">
                          <a:solidFill>
                            <a:schemeClr val="dk1"/>
                          </a:solidFill>
                          <a:latin typeface="+mn-lt"/>
                          <a:ea typeface="+mn-ea"/>
                          <a:cs typeface="+mn-cs"/>
                        </a:rPr>
                        <a:t>be assured that the risk management process is working effectively</a:t>
                      </a:r>
                    </a:p>
                    <a:p>
                      <a:pPr marL="171450" indent="-171450">
                        <a:lnSpc>
                          <a:spcPts val="1700"/>
                        </a:lnSpc>
                        <a:buFont typeface="Wingdings" pitchFamily="2" charset="2"/>
                        <a:buChar char="v"/>
                      </a:pPr>
                      <a:r>
                        <a:rPr lang="en-US" sz="1200" b="0" i="1" u="none" strike="noStrike" kern="1200" baseline="0" dirty="0" smtClean="0">
                          <a:solidFill>
                            <a:schemeClr val="dk1"/>
                          </a:solidFill>
                          <a:latin typeface="+mn-lt"/>
                          <a:ea typeface="+mn-ea"/>
                          <a:cs typeface="+mn-cs"/>
                        </a:rPr>
                        <a:t>publish a clear risk management policy covering risk management philosophy and responsibilities </a:t>
                      </a:r>
                    </a:p>
                    <a:p>
                      <a:endParaRPr lang="en-US" sz="1200" b="1" i="0" u="none" strike="noStrike" kern="1200" baseline="0" dirty="0" smtClean="0">
                        <a:solidFill>
                          <a:schemeClr val="dk1"/>
                        </a:solidFill>
                        <a:latin typeface="+mn-lt"/>
                        <a:ea typeface="+mn-ea"/>
                        <a:cs typeface="+mn-cs"/>
                      </a:endParaRPr>
                    </a:p>
                    <a:p>
                      <a:r>
                        <a:rPr lang="en-US" sz="1200" b="1" i="0" u="none" strike="noStrike" kern="1200" baseline="0" dirty="0" smtClean="0">
                          <a:solidFill>
                            <a:schemeClr val="dk1"/>
                          </a:solidFill>
                          <a:latin typeface="+mn-lt"/>
                          <a:ea typeface="+mn-ea"/>
                          <a:cs typeface="+mn-cs"/>
                        </a:rPr>
                        <a:t>Business Units should:</a:t>
                      </a:r>
                    </a:p>
                    <a:p>
                      <a:pPr marL="171450" indent="-171450">
                        <a:lnSpc>
                          <a:spcPts val="1700"/>
                        </a:lnSpc>
                        <a:buFont typeface="Wingdings" pitchFamily="2" charset="2"/>
                        <a:buChar char="v"/>
                      </a:pPr>
                      <a:r>
                        <a:rPr lang="en-US" sz="1200" b="0" i="1" u="none" strike="noStrike" kern="1200" baseline="0" dirty="0" smtClean="0">
                          <a:solidFill>
                            <a:schemeClr val="dk1"/>
                          </a:solidFill>
                          <a:latin typeface="+mn-lt"/>
                          <a:ea typeface="+mn-ea"/>
                          <a:cs typeface="+mn-cs"/>
                        </a:rPr>
                        <a:t>be aware of risks which fall into their area of responsibility, the possible impacts these may have on other areas and the consequences other areas may have on them </a:t>
                      </a:r>
                    </a:p>
                    <a:p>
                      <a:r>
                        <a:rPr lang="en-US" sz="1200" b="1" i="0" u="none" strike="noStrike" kern="1200" baseline="0" dirty="0" smtClean="0">
                          <a:solidFill>
                            <a:schemeClr val="dk1"/>
                          </a:solidFill>
                          <a:latin typeface="+mn-lt"/>
                          <a:ea typeface="+mn-ea"/>
                          <a:cs typeface="+mn-cs"/>
                        </a:rPr>
                        <a:t>Individuals should:</a:t>
                      </a:r>
                    </a:p>
                    <a:p>
                      <a:pPr marL="171450" indent="-171450">
                        <a:lnSpc>
                          <a:spcPts val="1700"/>
                        </a:lnSpc>
                        <a:buFont typeface="Wingdings" pitchFamily="2" charset="2"/>
                        <a:buChar char="v"/>
                      </a:pPr>
                      <a:r>
                        <a:rPr lang="en-US" sz="1200" b="0" i="1" u="none" strike="noStrike" kern="1200" baseline="0" dirty="0" smtClean="0">
                          <a:solidFill>
                            <a:schemeClr val="dk1"/>
                          </a:solidFill>
                          <a:latin typeface="+mn-lt"/>
                          <a:ea typeface="+mn-ea"/>
                          <a:cs typeface="+mn-cs"/>
                        </a:rPr>
                        <a:t>understand their accountability for individual risks</a:t>
                      </a:r>
                    </a:p>
                    <a:p>
                      <a:pPr marL="0" indent="0">
                        <a:lnSpc>
                          <a:spcPts val="1700"/>
                        </a:lnSpc>
                        <a:buFont typeface="Wingdings" pitchFamily="2" charset="2"/>
                        <a:buNone/>
                      </a:pPr>
                      <a:endParaRPr lang="en-TT" sz="1200" dirty="0" smtClean="0">
                        <a:effectLst/>
                        <a:latin typeface="+mn-lt"/>
                        <a:ea typeface="Calibri"/>
                        <a:cs typeface="Times New Roman"/>
                      </a:endParaRPr>
                    </a:p>
                  </a:txBody>
                  <a:tcPr marL="114300" marR="114300" marT="0" marB="0">
                    <a:lnL w="6350" cap="flat" cmpd="sng" algn="ctr">
                      <a:noFill/>
                      <a:prstDash val="solid"/>
                      <a:round/>
                      <a:headEnd type="none" w="med" len="med"/>
                      <a:tailEnd type="none" w="med" len="med"/>
                    </a:lnL>
                    <a:lnR w="6350" cap="flat" cmpd="sng" algn="ctr">
                      <a:solidFill>
                        <a:prstClr val="black">
                          <a:lumMod val="65000"/>
                          <a:lumOff val="35000"/>
                        </a:prst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689061741"/>
              </p:ext>
            </p:extLst>
          </p:nvPr>
        </p:nvGraphicFramePr>
        <p:xfrm>
          <a:off x="364674" y="915817"/>
          <a:ext cx="8415426" cy="1054926"/>
        </p:xfrm>
        <a:graphic>
          <a:graphicData uri="http://schemas.openxmlformats.org/drawingml/2006/table">
            <a:tbl>
              <a:tblPr firstRow="1" bandRow="1">
                <a:tableStyleId>{5C22544A-7EE6-4342-B048-85BDC9FD1C3A}</a:tableStyleId>
              </a:tblPr>
              <a:tblGrid>
                <a:gridCol w="418654"/>
                <a:gridCol w="7996772"/>
              </a:tblGrid>
              <a:tr h="156292">
                <a:tc>
                  <a:txBody>
                    <a:bodyPr/>
                    <a:lstStyle/>
                    <a:p>
                      <a:pPr marL="0" marR="0" algn="ctr">
                        <a:lnSpc>
                          <a:spcPts val="1600"/>
                        </a:lnSpc>
                        <a:spcBef>
                          <a:spcPts val="0"/>
                        </a:spcBef>
                        <a:spcAft>
                          <a:spcPts val="0"/>
                        </a:spcAft>
                      </a:pPr>
                      <a:r>
                        <a:rPr lang="en-US" sz="1200" b="1" dirty="0" smtClean="0">
                          <a:solidFill>
                            <a:schemeClr val="tx1"/>
                          </a:solidFill>
                          <a:effectLst/>
                          <a:latin typeface="Calibri"/>
                          <a:ea typeface="Calibri"/>
                          <a:cs typeface="Times New Roman"/>
                        </a:rPr>
                        <a:t>5.0</a:t>
                      </a:r>
                      <a:endParaRPr lang="en-US" sz="1200" b="1"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Risk Treatment</a:t>
                      </a:r>
                      <a:endParaRPr lang="en-US" sz="1200" b="1" dirty="0">
                        <a:solidFill>
                          <a:schemeClr val="tx1"/>
                        </a:solidFill>
                      </a:endParaRPr>
                    </a:p>
                  </a:txBody>
                  <a:tcPr marL="68580" marR="68580" marT="0" marB="0">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851726">
                <a:tc>
                  <a:txBody>
                    <a:bodyPr/>
                    <a:lstStyle/>
                    <a:p>
                      <a:pPr marL="0" marR="0" algn="ctr">
                        <a:lnSpc>
                          <a:spcPts val="1600"/>
                        </a:lnSpc>
                        <a:spcBef>
                          <a:spcPts val="0"/>
                        </a:spcBef>
                        <a:spcAft>
                          <a:spcPts val="0"/>
                        </a:spcAft>
                      </a:pPr>
                      <a:endParaRPr lang="en-US" sz="1100" dirty="0">
                        <a:effectLst/>
                        <a:latin typeface="Calibri"/>
                        <a:ea typeface="Calibri"/>
                        <a:cs typeface="Times New Roman"/>
                      </a:endParaRPr>
                    </a:p>
                  </a:txBody>
                  <a:tcPr marL="68580" marR="68580" marT="0" marB="0">
                    <a:lnL w="6350" cap="flat" cmpd="sng" algn="ctr">
                      <a:solidFill>
                        <a:prstClr val="black">
                          <a:lumMod val="65000"/>
                          <a:lumOff val="35000"/>
                        </a:prstClr>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noFill/>
                  </a:tcPr>
                </a:tc>
                <a:tc>
                  <a:txBody>
                    <a:bodyPr/>
                    <a:lstStyle/>
                    <a:p>
                      <a:pPr marL="0" marR="0" indent="0" algn="l" defTabSz="457200" rtl="0" eaLnBrk="1" fontAlgn="auto" latinLnBrk="0" hangingPunct="1">
                        <a:lnSpc>
                          <a:spcPts val="1500"/>
                        </a:lnSpc>
                        <a:spcBef>
                          <a:spcPts val="0"/>
                        </a:spcBef>
                        <a:spcAft>
                          <a:spcPts val="0"/>
                        </a:spcAft>
                        <a:buClrTx/>
                        <a:buSzTx/>
                        <a:buFontTx/>
                        <a:buNone/>
                        <a:tabLst/>
                        <a:defRPr/>
                      </a:pPr>
                      <a:r>
                        <a:rPr lang="en-US" sz="1200" b="0" i="0" u="none" strike="noStrike" kern="1200" baseline="0" dirty="0" smtClean="0">
                          <a:solidFill>
                            <a:schemeClr val="dk1"/>
                          </a:solidFill>
                          <a:latin typeface="+mn-lt"/>
                          <a:ea typeface="+mn-ea"/>
                          <a:cs typeface="+mn-cs"/>
                        </a:rPr>
                        <a:t>Risk treatment is the process of selecting and implementing measures to modify the risk. Risk treatment includes as its major element, risk control/mitigation, but extends further to, for example, risk avoidance, risk transfer, risk financing, etc. </a:t>
                      </a:r>
                      <a:r>
                        <a:rPr lang="en-US" sz="1200" kern="1200" dirty="0" smtClean="0">
                          <a:solidFill>
                            <a:schemeClr val="dk1"/>
                          </a:solidFill>
                          <a:effectLst/>
                          <a:latin typeface="+mn-lt"/>
                          <a:ea typeface="+mn-ea"/>
                          <a:cs typeface="+mn-cs"/>
                        </a:rPr>
                        <a:t>Any system of risk treatment should</a:t>
                      </a:r>
                      <a:r>
                        <a:rPr lang="en-US" sz="1200" kern="1200" baseline="0" dirty="0" smtClean="0">
                          <a:solidFill>
                            <a:schemeClr val="dk1"/>
                          </a:solidFill>
                          <a:effectLst/>
                          <a:latin typeface="+mn-lt"/>
                          <a:ea typeface="+mn-ea"/>
                          <a:cs typeface="+mn-cs"/>
                        </a:rPr>
                        <a:t> </a:t>
                      </a:r>
                      <a:r>
                        <a:rPr lang="en-US" sz="1200" kern="1200" dirty="0" smtClean="0">
                          <a:solidFill>
                            <a:schemeClr val="dk1"/>
                          </a:solidFill>
                          <a:effectLst/>
                          <a:latin typeface="+mn-lt"/>
                          <a:ea typeface="+mn-ea"/>
                          <a:cs typeface="+mn-cs"/>
                        </a:rPr>
                        <a:t>provide as a minimum,</a:t>
                      </a:r>
                      <a:r>
                        <a:rPr lang="en-US" sz="1200" kern="1200" baseline="0" dirty="0" smtClean="0">
                          <a:solidFill>
                            <a:schemeClr val="dk1"/>
                          </a:solidFill>
                          <a:effectLst/>
                          <a:latin typeface="+mn-lt"/>
                          <a:ea typeface="+mn-ea"/>
                          <a:cs typeface="+mn-cs"/>
                        </a:rPr>
                        <a:t>   </a:t>
                      </a:r>
                      <a:r>
                        <a:rPr lang="en-US" sz="1200" kern="1200" dirty="0" smtClean="0">
                          <a:solidFill>
                            <a:schemeClr val="dk1"/>
                          </a:solidFill>
                          <a:effectLst/>
                          <a:latin typeface="+mn-lt"/>
                          <a:ea typeface="+mn-ea"/>
                          <a:cs typeface="+mn-cs"/>
                        </a:rPr>
                        <a:t>effective and efficient operation of the   </a:t>
                      </a:r>
                      <a:r>
                        <a:rPr lang="en-US" sz="1200" kern="1200" dirty="0" err="1" smtClean="0">
                          <a:solidFill>
                            <a:schemeClr val="dk1"/>
                          </a:solidFill>
                          <a:effectLst/>
                          <a:latin typeface="+mn-lt"/>
                          <a:ea typeface="+mn-ea"/>
                          <a:cs typeface="+mn-cs"/>
                        </a:rPr>
                        <a:t>organisation</a:t>
                      </a:r>
                      <a:r>
                        <a:rPr lang="en-US" sz="1200" kern="1200" dirty="0" smtClean="0">
                          <a:solidFill>
                            <a:schemeClr val="dk1"/>
                          </a:solidFill>
                          <a:effectLst/>
                          <a:latin typeface="+mn-lt"/>
                          <a:ea typeface="+mn-ea"/>
                          <a:cs typeface="+mn-cs"/>
                        </a:rPr>
                        <a:t>,  effective internal controls, compliance with laws and regulations. </a:t>
                      </a:r>
                      <a:endParaRPr lang="en-TT" sz="1200" dirty="0" smtClean="0">
                        <a:effectLst/>
                        <a:latin typeface="+mn-lt"/>
                        <a:ea typeface="Calibri"/>
                        <a:cs typeface="Times New Roman"/>
                      </a:endParaRPr>
                    </a:p>
                  </a:txBody>
                  <a:tcPr marL="114300" marR="114300" marT="0" marB="0">
                    <a:lnL w="6350" cap="flat" cmpd="sng" algn="ctr">
                      <a:noFill/>
                      <a:prstDash val="solid"/>
                      <a:round/>
                      <a:headEnd type="none" w="med" len="med"/>
                      <a:tailEnd type="none" w="med" len="med"/>
                    </a:lnL>
                    <a:lnR w="6350" cap="flat" cmpd="sng" algn="ctr">
                      <a:solidFill>
                        <a:prstClr val="black">
                          <a:lumMod val="65000"/>
                          <a:lumOff val="35000"/>
                        </a:prst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prstClr val="black">
                          <a:lumMod val="65000"/>
                          <a:lumOff val="35000"/>
                        </a:prstClr>
                      </a:solid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695036803"/>
              </p:ext>
            </p:extLst>
          </p:nvPr>
        </p:nvGraphicFramePr>
        <p:xfrm>
          <a:off x="386449" y="380008"/>
          <a:ext cx="8415426" cy="368138"/>
        </p:xfrm>
        <a:graphic>
          <a:graphicData uri="http://schemas.openxmlformats.org/drawingml/2006/table">
            <a:tbl>
              <a:tblPr firstRow="1" bandRow="1">
                <a:tableStyleId>{5C22544A-7EE6-4342-B048-85BDC9FD1C3A}</a:tableStyleId>
              </a:tblPr>
              <a:tblGrid>
                <a:gridCol w="8415426"/>
              </a:tblGrid>
              <a:tr h="368138">
                <a:tc>
                  <a:txBody>
                    <a:bodyPr/>
                    <a:lstStyle/>
                    <a:p>
                      <a:pPr marL="0" marR="0" indent="0" algn="l" defTabSz="457200" rtl="0" eaLnBrk="1" fontAlgn="auto" latinLnBrk="0" hangingPunct="1">
                        <a:lnSpc>
                          <a:spcPts val="1600"/>
                        </a:lnSpc>
                        <a:spcBef>
                          <a:spcPts val="0"/>
                        </a:spcBef>
                        <a:spcAft>
                          <a:spcPts val="0"/>
                        </a:spcAft>
                        <a:buClrTx/>
                        <a:buSzTx/>
                        <a:buFontTx/>
                        <a:buNone/>
                        <a:tabLst/>
                        <a:defRPr/>
                      </a:pPr>
                      <a:r>
                        <a:rPr lang="pt-BR" sz="1100" b="1" dirty="0" smtClean="0">
                          <a:solidFill>
                            <a:srgbClr val="000000"/>
                          </a:solidFill>
                        </a:rPr>
                        <a:t>RISK MANAGEMENT PROCESS -                     ISO 31000:2009(E) </a:t>
                      </a:r>
                      <a:endParaRPr lang="en-US" sz="11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AB0E8"/>
                    </a:solidFill>
                  </a:tcPr>
                </a:tc>
              </a:tr>
            </a:tbl>
          </a:graphicData>
        </a:graphic>
      </p:graphicFrame>
    </p:spTree>
    <p:extLst>
      <p:ext uri="{BB962C8B-B14F-4D97-AF65-F5344CB8AC3E}">
        <p14:creationId xmlns:p14="http://schemas.microsoft.com/office/powerpoint/2010/main" val="416457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1823</TotalTime>
  <Words>3312</Words>
  <Application>Microsoft Office PowerPoint</Application>
  <PresentationFormat>On-screen Show (4:3)</PresentationFormat>
  <Paragraphs>347</Paragraphs>
  <Slides>18</Slides>
  <Notes>0</Notes>
  <HiddenSlides>15</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Philip Marshall</dc:creator>
  <cp:lastModifiedBy>hindsdo</cp:lastModifiedBy>
  <cp:revision>159</cp:revision>
  <cp:lastPrinted>2014-04-14T12:08:24Z</cp:lastPrinted>
  <dcterms:created xsi:type="dcterms:W3CDTF">2013-01-20T00:29:41Z</dcterms:created>
  <dcterms:modified xsi:type="dcterms:W3CDTF">2014-04-14T20:51:24Z</dcterms:modified>
</cp:coreProperties>
</file>